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7" r:id="rId2"/>
    <p:sldId id="259" r:id="rId3"/>
    <p:sldId id="258" r:id="rId4"/>
    <p:sldId id="261" r:id="rId5"/>
    <p:sldId id="262" r:id="rId6"/>
    <p:sldId id="265" r:id="rId7"/>
    <p:sldId id="267" r:id="rId8"/>
    <p:sldId id="268" r:id="rId9"/>
    <p:sldId id="292" r:id="rId10"/>
    <p:sldId id="270" r:id="rId11"/>
    <p:sldId id="269" r:id="rId12"/>
    <p:sldId id="278" r:id="rId13"/>
    <p:sldId id="279" r:id="rId14"/>
    <p:sldId id="280" r:id="rId15"/>
    <p:sldId id="281" r:id="rId16"/>
    <p:sldId id="282" r:id="rId17"/>
    <p:sldId id="283" r:id="rId18"/>
    <p:sldId id="298" r:id="rId19"/>
    <p:sldId id="284" r:id="rId20"/>
    <p:sldId id="285" r:id="rId21"/>
    <p:sldId id="294" r:id="rId22"/>
    <p:sldId id="286" r:id="rId23"/>
    <p:sldId id="293" r:id="rId24"/>
    <p:sldId id="295" r:id="rId25"/>
    <p:sldId id="297" r:id="rId26"/>
    <p:sldId id="287" r:id="rId27"/>
    <p:sldId id="288" r:id="rId28"/>
    <p:sldId id="289" r:id="rId29"/>
    <p:sldId id="291" r:id="rId30"/>
    <p:sldId id="303" r:id="rId31"/>
    <p:sldId id="266" r:id="rId32"/>
    <p:sldId id="302" r:id="rId33"/>
    <p:sldId id="275" r:id="rId34"/>
    <p:sldId id="276"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23842C-68BF-4A2C-9E38-7BD2A5E2FC21}" type="datetimeFigureOut">
              <a:rPr lang="en-IN" smtClean="0"/>
              <a:t>26-05-2021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6FA30C-125D-4836-890D-992204BA3285}" type="slidenum">
              <a:rPr lang="en-IN" smtClean="0"/>
              <a:t>‹#›</a:t>
            </a:fld>
            <a:endParaRPr lang="en-IN"/>
          </a:p>
        </p:txBody>
      </p:sp>
    </p:spTree>
    <p:extLst>
      <p:ext uri="{BB962C8B-B14F-4D97-AF65-F5344CB8AC3E}">
        <p14:creationId xmlns:p14="http://schemas.microsoft.com/office/powerpoint/2010/main" val="72720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9E8D79E-EB71-4AE0-BD34-D4BD9396175F}" type="slidenum">
              <a:rPr lang="en-IN" smtClean="0"/>
              <a:t>17</a:t>
            </a:fld>
            <a:endParaRPr lang="en-IN"/>
          </a:p>
        </p:txBody>
      </p:sp>
    </p:spTree>
    <p:extLst>
      <p:ext uri="{BB962C8B-B14F-4D97-AF65-F5344CB8AC3E}">
        <p14:creationId xmlns:p14="http://schemas.microsoft.com/office/powerpoint/2010/main" val="1343714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F5DD-BEB9-4E26-85BE-66AB1349BD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D823C0E-155C-436C-AED6-8FF9783840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402905D-1BD1-4EEE-AD2A-8D64DF4B4780}"/>
              </a:ext>
            </a:extLst>
          </p:cNvPr>
          <p:cNvSpPr>
            <a:spLocks noGrp="1"/>
          </p:cNvSpPr>
          <p:nvPr>
            <p:ph type="dt" sz="half" idx="10"/>
          </p:nvPr>
        </p:nvSpPr>
        <p:spPr/>
        <p:txBody>
          <a:bodyPr/>
          <a:lstStyle/>
          <a:p>
            <a:fld id="{E4FB5672-840F-43F1-93E6-22EECAE4DFA9}" type="datetimeFigureOut">
              <a:rPr lang="en-IN" smtClean="0"/>
              <a:t>26-05-2021</a:t>
            </a:fld>
            <a:endParaRPr lang="en-IN"/>
          </a:p>
        </p:txBody>
      </p:sp>
      <p:sp>
        <p:nvSpPr>
          <p:cNvPr id="5" name="Footer Placeholder 4">
            <a:extLst>
              <a:ext uri="{FF2B5EF4-FFF2-40B4-BE49-F238E27FC236}">
                <a16:creationId xmlns:a16="http://schemas.microsoft.com/office/drawing/2014/main" id="{0AE4F2AE-DFEC-42A3-AEAB-F4D1B2EC70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D4E74A-5F3D-446C-A63A-576592540341}"/>
              </a:ext>
            </a:extLst>
          </p:cNvPr>
          <p:cNvSpPr>
            <a:spLocks noGrp="1"/>
          </p:cNvSpPr>
          <p:nvPr>
            <p:ph type="sldNum" sz="quarter" idx="12"/>
          </p:nvPr>
        </p:nvSpPr>
        <p:spPr/>
        <p:txBody>
          <a:bodyPr/>
          <a:lstStyle/>
          <a:p>
            <a:fld id="{A7C4FA16-3CDA-4BF7-B0F9-D87A4CA43C7D}" type="slidenum">
              <a:rPr lang="en-IN" smtClean="0"/>
              <a:t>‹#›</a:t>
            </a:fld>
            <a:endParaRPr lang="en-IN"/>
          </a:p>
        </p:txBody>
      </p:sp>
    </p:spTree>
    <p:extLst>
      <p:ext uri="{BB962C8B-B14F-4D97-AF65-F5344CB8AC3E}">
        <p14:creationId xmlns:p14="http://schemas.microsoft.com/office/powerpoint/2010/main" val="772389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4329A-0083-4925-AD02-9815BDD927D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5028E7A-4A73-49D3-8B5C-88E23524CA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F27644-C17C-425D-BE85-C80ED680B639}"/>
              </a:ext>
            </a:extLst>
          </p:cNvPr>
          <p:cNvSpPr>
            <a:spLocks noGrp="1"/>
          </p:cNvSpPr>
          <p:nvPr>
            <p:ph type="dt" sz="half" idx="10"/>
          </p:nvPr>
        </p:nvSpPr>
        <p:spPr/>
        <p:txBody>
          <a:bodyPr/>
          <a:lstStyle/>
          <a:p>
            <a:fld id="{E4FB5672-840F-43F1-93E6-22EECAE4DFA9}" type="datetimeFigureOut">
              <a:rPr lang="en-IN" smtClean="0"/>
              <a:t>26-05-2021</a:t>
            </a:fld>
            <a:endParaRPr lang="en-IN"/>
          </a:p>
        </p:txBody>
      </p:sp>
      <p:sp>
        <p:nvSpPr>
          <p:cNvPr id="5" name="Footer Placeholder 4">
            <a:extLst>
              <a:ext uri="{FF2B5EF4-FFF2-40B4-BE49-F238E27FC236}">
                <a16:creationId xmlns:a16="http://schemas.microsoft.com/office/drawing/2014/main" id="{31DAE458-AED2-4E82-9D6F-88951294ED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181E15-0E92-4886-A12C-100B91E500C8}"/>
              </a:ext>
            </a:extLst>
          </p:cNvPr>
          <p:cNvSpPr>
            <a:spLocks noGrp="1"/>
          </p:cNvSpPr>
          <p:nvPr>
            <p:ph type="sldNum" sz="quarter" idx="12"/>
          </p:nvPr>
        </p:nvSpPr>
        <p:spPr/>
        <p:txBody>
          <a:bodyPr/>
          <a:lstStyle/>
          <a:p>
            <a:fld id="{A7C4FA16-3CDA-4BF7-B0F9-D87A4CA43C7D}" type="slidenum">
              <a:rPr lang="en-IN" smtClean="0"/>
              <a:t>‹#›</a:t>
            </a:fld>
            <a:endParaRPr lang="en-IN"/>
          </a:p>
        </p:txBody>
      </p:sp>
    </p:spTree>
    <p:extLst>
      <p:ext uri="{BB962C8B-B14F-4D97-AF65-F5344CB8AC3E}">
        <p14:creationId xmlns:p14="http://schemas.microsoft.com/office/powerpoint/2010/main" val="2758008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013C80-FE10-45D9-A816-ED079ACCFA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30A111A-D046-4EC3-BA94-812DE92B55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806044-9A54-4E67-B32C-C59A0E2D9C86}"/>
              </a:ext>
            </a:extLst>
          </p:cNvPr>
          <p:cNvSpPr>
            <a:spLocks noGrp="1"/>
          </p:cNvSpPr>
          <p:nvPr>
            <p:ph type="dt" sz="half" idx="10"/>
          </p:nvPr>
        </p:nvSpPr>
        <p:spPr/>
        <p:txBody>
          <a:bodyPr/>
          <a:lstStyle/>
          <a:p>
            <a:fld id="{E4FB5672-840F-43F1-93E6-22EECAE4DFA9}" type="datetimeFigureOut">
              <a:rPr lang="en-IN" smtClean="0"/>
              <a:t>26-05-2021</a:t>
            </a:fld>
            <a:endParaRPr lang="en-IN"/>
          </a:p>
        </p:txBody>
      </p:sp>
      <p:sp>
        <p:nvSpPr>
          <p:cNvPr id="5" name="Footer Placeholder 4">
            <a:extLst>
              <a:ext uri="{FF2B5EF4-FFF2-40B4-BE49-F238E27FC236}">
                <a16:creationId xmlns:a16="http://schemas.microsoft.com/office/drawing/2014/main" id="{E6E58F3D-6184-41D6-8139-61C9F7715C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7B5818-BA3D-4A29-93AD-28C118DC812A}"/>
              </a:ext>
            </a:extLst>
          </p:cNvPr>
          <p:cNvSpPr>
            <a:spLocks noGrp="1"/>
          </p:cNvSpPr>
          <p:nvPr>
            <p:ph type="sldNum" sz="quarter" idx="12"/>
          </p:nvPr>
        </p:nvSpPr>
        <p:spPr/>
        <p:txBody>
          <a:bodyPr/>
          <a:lstStyle/>
          <a:p>
            <a:fld id="{A7C4FA16-3CDA-4BF7-B0F9-D87A4CA43C7D}" type="slidenum">
              <a:rPr lang="en-IN" smtClean="0"/>
              <a:t>‹#›</a:t>
            </a:fld>
            <a:endParaRPr lang="en-IN"/>
          </a:p>
        </p:txBody>
      </p:sp>
    </p:spTree>
    <p:extLst>
      <p:ext uri="{BB962C8B-B14F-4D97-AF65-F5344CB8AC3E}">
        <p14:creationId xmlns:p14="http://schemas.microsoft.com/office/powerpoint/2010/main" val="427990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F65CF-3337-4D22-9CF9-5696E661FE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9B17F1-3D8D-476A-8AB5-F66B577596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7032E2-8107-4A50-893E-D6DE9DFBCEFA}"/>
              </a:ext>
            </a:extLst>
          </p:cNvPr>
          <p:cNvSpPr>
            <a:spLocks noGrp="1"/>
          </p:cNvSpPr>
          <p:nvPr>
            <p:ph type="dt" sz="half" idx="10"/>
          </p:nvPr>
        </p:nvSpPr>
        <p:spPr/>
        <p:txBody>
          <a:bodyPr/>
          <a:lstStyle/>
          <a:p>
            <a:fld id="{E4FB5672-840F-43F1-93E6-22EECAE4DFA9}" type="datetimeFigureOut">
              <a:rPr lang="en-IN" smtClean="0"/>
              <a:t>26-05-2021</a:t>
            </a:fld>
            <a:endParaRPr lang="en-IN"/>
          </a:p>
        </p:txBody>
      </p:sp>
      <p:sp>
        <p:nvSpPr>
          <p:cNvPr id="5" name="Footer Placeholder 4">
            <a:extLst>
              <a:ext uri="{FF2B5EF4-FFF2-40B4-BE49-F238E27FC236}">
                <a16:creationId xmlns:a16="http://schemas.microsoft.com/office/drawing/2014/main" id="{D4F109B7-70D0-440E-B3CE-0405A61A7B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90AE03-C1D7-4FE4-93E1-853259395B9D}"/>
              </a:ext>
            </a:extLst>
          </p:cNvPr>
          <p:cNvSpPr>
            <a:spLocks noGrp="1"/>
          </p:cNvSpPr>
          <p:nvPr>
            <p:ph type="sldNum" sz="quarter" idx="12"/>
          </p:nvPr>
        </p:nvSpPr>
        <p:spPr/>
        <p:txBody>
          <a:bodyPr/>
          <a:lstStyle/>
          <a:p>
            <a:fld id="{A7C4FA16-3CDA-4BF7-B0F9-D87A4CA43C7D}" type="slidenum">
              <a:rPr lang="en-IN" smtClean="0"/>
              <a:t>‹#›</a:t>
            </a:fld>
            <a:endParaRPr lang="en-IN"/>
          </a:p>
        </p:txBody>
      </p:sp>
    </p:spTree>
    <p:extLst>
      <p:ext uri="{BB962C8B-B14F-4D97-AF65-F5344CB8AC3E}">
        <p14:creationId xmlns:p14="http://schemas.microsoft.com/office/powerpoint/2010/main" val="3367628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DC27C-B31E-44AF-A9C0-CEFD152FC5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9C223E6-4461-400A-A76E-774620FED1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36B47-4876-44C1-A4AB-8C88952B238E}"/>
              </a:ext>
            </a:extLst>
          </p:cNvPr>
          <p:cNvSpPr>
            <a:spLocks noGrp="1"/>
          </p:cNvSpPr>
          <p:nvPr>
            <p:ph type="dt" sz="half" idx="10"/>
          </p:nvPr>
        </p:nvSpPr>
        <p:spPr/>
        <p:txBody>
          <a:bodyPr/>
          <a:lstStyle/>
          <a:p>
            <a:fld id="{E4FB5672-840F-43F1-93E6-22EECAE4DFA9}" type="datetimeFigureOut">
              <a:rPr lang="en-IN" smtClean="0"/>
              <a:t>26-05-2021</a:t>
            </a:fld>
            <a:endParaRPr lang="en-IN"/>
          </a:p>
        </p:txBody>
      </p:sp>
      <p:sp>
        <p:nvSpPr>
          <p:cNvPr id="5" name="Footer Placeholder 4">
            <a:extLst>
              <a:ext uri="{FF2B5EF4-FFF2-40B4-BE49-F238E27FC236}">
                <a16:creationId xmlns:a16="http://schemas.microsoft.com/office/drawing/2014/main" id="{54698677-50A3-4E9F-A054-9FFE6DF3A2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99BA36-B392-422E-9359-F6AD8F2F7403}"/>
              </a:ext>
            </a:extLst>
          </p:cNvPr>
          <p:cNvSpPr>
            <a:spLocks noGrp="1"/>
          </p:cNvSpPr>
          <p:nvPr>
            <p:ph type="sldNum" sz="quarter" idx="12"/>
          </p:nvPr>
        </p:nvSpPr>
        <p:spPr/>
        <p:txBody>
          <a:bodyPr/>
          <a:lstStyle/>
          <a:p>
            <a:fld id="{A7C4FA16-3CDA-4BF7-B0F9-D87A4CA43C7D}" type="slidenum">
              <a:rPr lang="en-IN" smtClean="0"/>
              <a:t>‹#›</a:t>
            </a:fld>
            <a:endParaRPr lang="en-IN"/>
          </a:p>
        </p:txBody>
      </p:sp>
    </p:spTree>
    <p:extLst>
      <p:ext uri="{BB962C8B-B14F-4D97-AF65-F5344CB8AC3E}">
        <p14:creationId xmlns:p14="http://schemas.microsoft.com/office/powerpoint/2010/main" val="3106031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57C04-CB95-40DE-866A-B9CFA568FD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A2B1D4F-69C4-4A83-8415-80ABB60A50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E568CB6-4AD9-41BD-8491-FF780E1A84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0F7B7CD-2CCD-40B3-BDA6-8351F40D0CD4}"/>
              </a:ext>
            </a:extLst>
          </p:cNvPr>
          <p:cNvSpPr>
            <a:spLocks noGrp="1"/>
          </p:cNvSpPr>
          <p:nvPr>
            <p:ph type="dt" sz="half" idx="10"/>
          </p:nvPr>
        </p:nvSpPr>
        <p:spPr/>
        <p:txBody>
          <a:bodyPr/>
          <a:lstStyle/>
          <a:p>
            <a:fld id="{E4FB5672-840F-43F1-93E6-22EECAE4DFA9}" type="datetimeFigureOut">
              <a:rPr lang="en-IN" smtClean="0"/>
              <a:t>26-05-2021</a:t>
            </a:fld>
            <a:endParaRPr lang="en-IN"/>
          </a:p>
        </p:txBody>
      </p:sp>
      <p:sp>
        <p:nvSpPr>
          <p:cNvPr id="6" name="Footer Placeholder 5">
            <a:extLst>
              <a:ext uri="{FF2B5EF4-FFF2-40B4-BE49-F238E27FC236}">
                <a16:creationId xmlns:a16="http://schemas.microsoft.com/office/drawing/2014/main" id="{2D3FF8C5-282E-4A86-AABF-8667129CC3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9BAAB9-A5A0-4D66-B4F3-F31BAD1EB0BA}"/>
              </a:ext>
            </a:extLst>
          </p:cNvPr>
          <p:cNvSpPr>
            <a:spLocks noGrp="1"/>
          </p:cNvSpPr>
          <p:nvPr>
            <p:ph type="sldNum" sz="quarter" idx="12"/>
          </p:nvPr>
        </p:nvSpPr>
        <p:spPr/>
        <p:txBody>
          <a:bodyPr/>
          <a:lstStyle/>
          <a:p>
            <a:fld id="{A7C4FA16-3CDA-4BF7-B0F9-D87A4CA43C7D}" type="slidenum">
              <a:rPr lang="en-IN" smtClean="0"/>
              <a:t>‹#›</a:t>
            </a:fld>
            <a:endParaRPr lang="en-IN"/>
          </a:p>
        </p:txBody>
      </p:sp>
    </p:spTree>
    <p:extLst>
      <p:ext uri="{BB962C8B-B14F-4D97-AF65-F5344CB8AC3E}">
        <p14:creationId xmlns:p14="http://schemas.microsoft.com/office/powerpoint/2010/main" val="813551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CD634-F750-4E18-839C-8847AF624CB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233E2A-42A8-4B42-B222-6FF79DED2C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A36E8D-93CE-407E-B6F8-552B5A6BC7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CDA187-A1E5-4F8B-B34F-DD0BE2C826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E1222F-C55A-4150-88FF-3959F07F1F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4366C40-2BC1-469D-96DC-F18FD46D67D4}"/>
              </a:ext>
            </a:extLst>
          </p:cNvPr>
          <p:cNvSpPr>
            <a:spLocks noGrp="1"/>
          </p:cNvSpPr>
          <p:nvPr>
            <p:ph type="dt" sz="half" idx="10"/>
          </p:nvPr>
        </p:nvSpPr>
        <p:spPr/>
        <p:txBody>
          <a:bodyPr/>
          <a:lstStyle/>
          <a:p>
            <a:fld id="{E4FB5672-840F-43F1-93E6-22EECAE4DFA9}" type="datetimeFigureOut">
              <a:rPr lang="en-IN" smtClean="0"/>
              <a:t>26-05-2021</a:t>
            </a:fld>
            <a:endParaRPr lang="en-IN"/>
          </a:p>
        </p:txBody>
      </p:sp>
      <p:sp>
        <p:nvSpPr>
          <p:cNvPr id="8" name="Footer Placeholder 7">
            <a:extLst>
              <a:ext uri="{FF2B5EF4-FFF2-40B4-BE49-F238E27FC236}">
                <a16:creationId xmlns:a16="http://schemas.microsoft.com/office/drawing/2014/main" id="{D0C05C09-1EC1-45E3-8333-BAD9AECF0EC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794288F-7C7E-4ED0-968B-1CD370525D09}"/>
              </a:ext>
            </a:extLst>
          </p:cNvPr>
          <p:cNvSpPr>
            <a:spLocks noGrp="1"/>
          </p:cNvSpPr>
          <p:nvPr>
            <p:ph type="sldNum" sz="quarter" idx="12"/>
          </p:nvPr>
        </p:nvSpPr>
        <p:spPr/>
        <p:txBody>
          <a:bodyPr/>
          <a:lstStyle/>
          <a:p>
            <a:fld id="{A7C4FA16-3CDA-4BF7-B0F9-D87A4CA43C7D}" type="slidenum">
              <a:rPr lang="en-IN" smtClean="0"/>
              <a:t>‹#›</a:t>
            </a:fld>
            <a:endParaRPr lang="en-IN"/>
          </a:p>
        </p:txBody>
      </p:sp>
    </p:spTree>
    <p:extLst>
      <p:ext uri="{BB962C8B-B14F-4D97-AF65-F5344CB8AC3E}">
        <p14:creationId xmlns:p14="http://schemas.microsoft.com/office/powerpoint/2010/main" val="652160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00E82-2068-40A2-9360-2121E5EFE8F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799F51B-4C42-4566-9267-4BF9DF4C4BD9}"/>
              </a:ext>
            </a:extLst>
          </p:cNvPr>
          <p:cNvSpPr>
            <a:spLocks noGrp="1"/>
          </p:cNvSpPr>
          <p:nvPr>
            <p:ph type="dt" sz="half" idx="10"/>
          </p:nvPr>
        </p:nvSpPr>
        <p:spPr/>
        <p:txBody>
          <a:bodyPr/>
          <a:lstStyle/>
          <a:p>
            <a:fld id="{E4FB5672-840F-43F1-93E6-22EECAE4DFA9}" type="datetimeFigureOut">
              <a:rPr lang="en-IN" smtClean="0"/>
              <a:t>26-05-2021</a:t>
            </a:fld>
            <a:endParaRPr lang="en-IN"/>
          </a:p>
        </p:txBody>
      </p:sp>
      <p:sp>
        <p:nvSpPr>
          <p:cNvPr id="4" name="Footer Placeholder 3">
            <a:extLst>
              <a:ext uri="{FF2B5EF4-FFF2-40B4-BE49-F238E27FC236}">
                <a16:creationId xmlns:a16="http://schemas.microsoft.com/office/drawing/2014/main" id="{A4479B54-6B8D-4A85-85CD-3BFDC42F331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21095A3-34C7-44EE-A877-DDC64A081A1A}"/>
              </a:ext>
            </a:extLst>
          </p:cNvPr>
          <p:cNvSpPr>
            <a:spLocks noGrp="1"/>
          </p:cNvSpPr>
          <p:nvPr>
            <p:ph type="sldNum" sz="quarter" idx="12"/>
          </p:nvPr>
        </p:nvSpPr>
        <p:spPr/>
        <p:txBody>
          <a:bodyPr/>
          <a:lstStyle/>
          <a:p>
            <a:fld id="{A7C4FA16-3CDA-4BF7-B0F9-D87A4CA43C7D}" type="slidenum">
              <a:rPr lang="en-IN" smtClean="0"/>
              <a:t>‹#›</a:t>
            </a:fld>
            <a:endParaRPr lang="en-IN"/>
          </a:p>
        </p:txBody>
      </p:sp>
    </p:spTree>
    <p:extLst>
      <p:ext uri="{BB962C8B-B14F-4D97-AF65-F5344CB8AC3E}">
        <p14:creationId xmlns:p14="http://schemas.microsoft.com/office/powerpoint/2010/main" val="3359629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D28CA1-E1A8-40B6-8A69-389A7637F1A1}"/>
              </a:ext>
            </a:extLst>
          </p:cNvPr>
          <p:cNvSpPr>
            <a:spLocks noGrp="1"/>
          </p:cNvSpPr>
          <p:nvPr>
            <p:ph type="dt" sz="half" idx="10"/>
          </p:nvPr>
        </p:nvSpPr>
        <p:spPr/>
        <p:txBody>
          <a:bodyPr/>
          <a:lstStyle/>
          <a:p>
            <a:fld id="{E4FB5672-840F-43F1-93E6-22EECAE4DFA9}" type="datetimeFigureOut">
              <a:rPr lang="en-IN" smtClean="0"/>
              <a:t>26-05-2021</a:t>
            </a:fld>
            <a:endParaRPr lang="en-IN"/>
          </a:p>
        </p:txBody>
      </p:sp>
      <p:sp>
        <p:nvSpPr>
          <p:cNvPr id="3" name="Footer Placeholder 2">
            <a:extLst>
              <a:ext uri="{FF2B5EF4-FFF2-40B4-BE49-F238E27FC236}">
                <a16:creationId xmlns:a16="http://schemas.microsoft.com/office/drawing/2014/main" id="{00923F53-285B-4C4D-AE22-C0924FF6525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184E49F-FC4F-4EDE-B2FB-41B2A7488021}"/>
              </a:ext>
            </a:extLst>
          </p:cNvPr>
          <p:cNvSpPr>
            <a:spLocks noGrp="1"/>
          </p:cNvSpPr>
          <p:nvPr>
            <p:ph type="sldNum" sz="quarter" idx="12"/>
          </p:nvPr>
        </p:nvSpPr>
        <p:spPr/>
        <p:txBody>
          <a:bodyPr/>
          <a:lstStyle/>
          <a:p>
            <a:fld id="{A7C4FA16-3CDA-4BF7-B0F9-D87A4CA43C7D}" type="slidenum">
              <a:rPr lang="en-IN" smtClean="0"/>
              <a:t>‹#›</a:t>
            </a:fld>
            <a:endParaRPr lang="en-IN"/>
          </a:p>
        </p:txBody>
      </p:sp>
    </p:spTree>
    <p:extLst>
      <p:ext uri="{BB962C8B-B14F-4D97-AF65-F5344CB8AC3E}">
        <p14:creationId xmlns:p14="http://schemas.microsoft.com/office/powerpoint/2010/main" val="3574602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1FC9-77AF-49EE-B437-9C0F5D76B7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518621C-1824-4C96-B641-C2515C5F74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C7BB125-0642-441A-B94C-A10CD5C2A4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47774B-5C2C-441B-A520-747ECBD80FA9}"/>
              </a:ext>
            </a:extLst>
          </p:cNvPr>
          <p:cNvSpPr>
            <a:spLocks noGrp="1"/>
          </p:cNvSpPr>
          <p:nvPr>
            <p:ph type="dt" sz="half" idx="10"/>
          </p:nvPr>
        </p:nvSpPr>
        <p:spPr/>
        <p:txBody>
          <a:bodyPr/>
          <a:lstStyle/>
          <a:p>
            <a:fld id="{E4FB5672-840F-43F1-93E6-22EECAE4DFA9}" type="datetimeFigureOut">
              <a:rPr lang="en-IN" smtClean="0"/>
              <a:t>26-05-2021</a:t>
            </a:fld>
            <a:endParaRPr lang="en-IN"/>
          </a:p>
        </p:txBody>
      </p:sp>
      <p:sp>
        <p:nvSpPr>
          <p:cNvPr id="6" name="Footer Placeholder 5">
            <a:extLst>
              <a:ext uri="{FF2B5EF4-FFF2-40B4-BE49-F238E27FC236}">
                <a16:creationId xmlns:a16="http://schemas.microsoft.com/office/drawing/2014/main" id="{17E38EEA-EA82-4D42-A955-E74E354676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AC6843-B9F5-4C23-ACA2-C0FF28327297}"/>
              </a:ext>
            </a:extLst>
          </p:cNvPr>
          <p:cNvSpPr>
            <a:spLocks noGrp="1"/>
          </p:cNvSpPr>
          <p:nvPr>
            <p:ph type="sldNum" sz="quarter" idx="12"/>
          </p:nvPr>
        </p:nvSpPr>
        <p:spPr/>
        <p:txBody>
          <a:bodyPr/>
          <a:lstStyle/>
          <a:p>
            <a:fld id="{A7C4FA16-3CDA-4BF7-B0F9-D87A4CA43C7D}" type="slidenum">
              <a:rPr lang="en-IN" smtClean="0"/>
              <a:t>‹#›</a:t>
            </a:fld>
            <a:endParaRPr lang="en-IN"/>
          </a:p>
        </p:txBody>
      </p:sp>
    </p:spTree>
    <p:extLst>
      <p:ext uri="{BB962C8B-B14F-4D97-AF65-F5344CB8AC3E}">
        <p14:creationId xmlns:p14="http://schemas.microsoft.com/office/powerpoint/2010/main" val="3431827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E89D-3BC8-4F53-9610-3F7C03DEE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458C07C-B671-44FA-87E1-1007D48304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B2465DD-36CD-433B-82BA-EB7E2DB2B9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1A5A5A-40DB-412D-B45E-ACB8CBB2DC02}"/>
              </a:ext>
            </a:extLst>
          </p:cNvPr>
          <p:cNvSpPr>
            <a:spLocks noGrp="1"/>
          </p:cNvSpPr>
          <p:nvPr>
            <p:ph type="dt" sz="half" idx="10"/>
          </p:nvPr>
        </p:nvSpPr>
        <p:spPr/>
        <p:txBody>
          <a:bodyPr/>
          <a:lstStyle/>
          <a:p>
            <a:fld id="{E4FB5672-840F-43F1-93E6-22EECAE4DFA9}" type="datetimeFigureOut">
              <a:rPr lang="en-IN" smtClean="0"/>
              <a:t>26-05-2021</a:t>
            </a:fld>
            <a:endParaRPr lang="en-IN"/>
          </a:p>
        </p:txBody>
      </p:sp>
      <p:sp>
        <p:nvSpPr>
          <p:cNvPr id="6" name="Footer Placeholder 5">
            <a:extLst>
              <a:ext uri="{FF2B5EF4-FFF2-40B4-BE49-F238E27FC236}">
                <a16:creationId xmlns:a16="http://schemas.microsoft.com/office/drawing/2014/main" id="{93183DC7-5120-4768-8DF3-5D90D295DB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C9AEBD-48DB-453A-9826-9B646B5ED124}"/>
              </a:ext>
            </a:extLst>
          </p:cNvPr>
          <p:cNvSpPr>
            <a:spLocks noGrp="1"/>
          </p:cNvSpPr>
          <p:nvPr>
            <p:ph type="sldNum" sz="quarter" idx="12"/>
          </p:nvPr>
        </p:nvSpPr>
        <p:spPr/>
        <p:txBody>
          <a:bodyPr/>
          <a:lstStyle/>
          <a:p>
            <a:fld id="{A7C4FA16-3CDA-4BF7-B0F9-D87A4CA43C7D}" type="slidenum">
              <a:rPr lang="en-IN" smtClean="0"/>
              <a:t>‹#›</a:t>
            </a:fld>
            <a:endParaRPr lang="en-IN"/>
          </a:p>
        </p:txBody>
      </p:sp>
    </p:spTree>
    <p:extLst>
      <p:ext uri="{BB962C8B-B14F-4D97-AF65-F5344CB8AC3E}">
        <p14:creationId xmlns:p14="http://schemas.microsoft.com/office/powerpoint/2010/main" val="1099040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990EF3-115F-4C8B-B672-5B390F608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3278C3-C65E-4254-9422-E7DC5E7E35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00DDF1-9280-4837-9DBC-7A36D5D493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FB5672-840F-43F1-93E6-22EECAE4DFA9}" type="datetimeFigureOut">
              <a:rPr lang="en-IN" smtClean="0"/>
              <a:t>26-05-2021</a:t>
            </a:fld>
            <a:endParaRPr lang="en-IN"/>
          </a:p>
        </p:txBody>
      </p:sp>
      <p:sp>
        <p:nvSpPr>
          <p:cNvPr id="5" name="Footer Placeholder 4">
            <a:extLst>
              <a:ext uri="{FF2B5EF4-FFF2-40B4-BE49-F238E27FC236}">
                <a16:creationId xmlns:a16="http://schemas.microsoft.com/office/drawing/2014/main" id="{6B82683D-62BE-4F58-8338-7D5A21F8BB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B8FEAC2-3C96-4F9E-8A9C-3590C27E07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4FA16-3CDA-4BF7-B0F9-D87A4CA43C7D}" type="slidenum">
              <a:rPr lang="en-IN" smtClean="0"/>
              <a:t>‹#›</a:t>
            </a:fld>
            <a:endParaRPr lang="en-IN"/>
          </a:p>
        </p:txBody>
      </p:sp>
    </p:spTree>
    <p:extLst>
      <p:ext uri="{BB962C8B-B14F-4D97-AF65-F5344CB8AC3E}">
        <p14:creationId xmlns:p14="http://schemas.microsoft.com/office/powerpoint/2010/main" val="1434749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C79745-BA17-4B0F-8615-7A6D9FD9E180}"/>
              </a:ext>
            </a:extLst>
          </p:cNvPr>
          <p:cNvSpPr>
            <a:spLocks noGrp="1"/>
          </p:cNvSpPr>
          <p:nvPr>
            <p:ph type="ctrTitle"/>
          </p:nvPr>
        </p:nvSpPr>
        <p:spPr/>
        <p:txBody>
          <a:bodyPr>
            <a:normAutofit fontScale="90000"/>
          </a:bodyPr>
          <a:lstStyle/>
          <a:p>
            <a:r>
              <a:rPr lang="en-IN" sz="6700" dirty="0">
                <a:latin typeface="Times New Roman" panose="02020603050405020304" pitchFamily="18" charset="0"/>
                <a:cs typeface="Times New Roman" panose="02020603050405020304" pitchFamily="18" charset="0"/>
              </a:rPr>
              <a:t>Modelling and Testing of Bifacial solar PV systems</a:t>
            </a:r>
            <a:br>
              <a:rPr lang="en-IN" dirty="0">
                <a:latin typeface="Times New Roman" panose="02020603050405020304" pitchFamily="18" charset="0"/>
                <a:cs typeface="Times New Roman" panose="02020603050405020304" pitchFamily="18" charset="0"/>
              </a:rPr>
            </a:br>
            <a:r>
              <a:rPr lang="en-IN" sz="4400" dirty="0">
                <a:latin typeface="Times New Roman" panose="02020603050405020304" pitchFamily="18" charset="0"/>
                <a:cs typeface="Times New Roman" panose="02020603050405020304" pitchFamily="18" charset="0"/>
              </a:rPr>
              <a:t>T24</a:t>
            </a:r>
            <a:endParaRPr lang="en-IN" dirty="0"/>
          </a:p>
        </p:txBody>
      </p:sp>
      <p:sp>
        <p:nvSpPr>
          <p:cNvPr id="5" name="Subtitle 4">
            <a:extLst>
              <a:ext uri="{FF2B5EF4-FFF2-40B4-BE49-F238E27FC236}">
                <a16:creationId xmlns:a16="http://schemas.microsoft.com/office/drawing/2014/main" id="{0A302DD9-92F1-42A7-998A-379E852D130D}"/>
              </a:ext>
            </a:extLst>
          </p:cNvPr>
          <p:cNvSpPr>
            <a:spLocks noGrp="1"/>
          </p:cNvSpPr>
          <p:nvPr>
            <p:ph type="subTitle" idx="1"/>
          </p:nvPr>
        </p:nvSpPr>
        <p:spPr/>
        <p:txBody>
          <a:bodyPr>
            <a:normAutofit lnSpcReduction="10000"/>
          </a:bodyPr>
          <a:lstStyle/>
          <a:p>
            <a:r>
              <a:rPr lang="en-IN" dirty="0">
                <a:latin typeface="Times New Roman" panose="02020603050405020304" pitchFamily="18" charset="0"/>
                <a:cs typeface="Times New Roman" panose="02020603050405020304" pitchFamily="18" charset="0"/>
              </a:rPr>
              <a:t>RA1711002010024- A. Rahul Aravind</a:t>
            </a:r>
          </a:p>
          <a:p>
            <a:r>
              <a:rPr lang="en-IN" dirty="0">
                <a:latin typeface="Times New Roman" panose="02020603050405020304" pitchFamily="18" charset="0"/>
                <a:cs typeface="Times New Roman" panose="02020603050405020304" pitchFamily="18" charset="0"/>
              </a:rPr>
              <a:t>        RA1711002010049- Prasanth Chowdary. Y</a:t>
            </a:r>
          </a:p>
          <a:p>
            <a:r>
              <a:rPr lang="en-IN" dirty="0">
                <a:latin typeface="Times New Roman" panose="02020603050405020304" pitchFamily="18" charset="0"/>
                <a:cs typeface="Times New Roman" panose="02020603050405020304" pitchFamily="18" charset="0"/>
              </a:rPr>
              <a:t>Under the guidance of </a:t>
            </a:r>
          </a:p>
          <a:p>
            <a:r>
              <a:rPr lang="en-IN" dirty="0">
                <a:latin typeface="Times New Roman" panose="02020603050405020304" pitchFamily="18" charset="0"/>
                <a:cs typeface="Times New Roman" panose="02020603050405020304" pitchFamily="18" charset="0"/>
              </a:rPr>
              <a:t>Mr. </a:t>
            </a:r>
            <a:r>
              <a:rPr lang="en-IN" dirty="0" err="1">
                <a:latin typeface="Times New Roman" panose="02020603050405020304" pitchFamily="18" charset="0"/>
                <a:cs typeface="Times New Roman" panose="02020603050405020304" pitchFamily="18" charset="0"/>
              </a:rPr>
              <a:t>Joji</a:t>
            </a:r>
            <a:r>
              <a:rPr lang="en-IN" dirty="0">
                <a:latin typeface="Times New Roman" panose="02020603050405020304" pitchFamily="18" charset="0"/>
                <a:cs typeface="Times New Roman" panose="02020603050405020304" pitchFamily="18" charset="0"/>
              </a:rPr>
              <a:t> Johnson </a:t>
            </a:r>
          </a:p>
        </p:txBody>
      </p:sp>
    </p:spTree>
    <p:extLst>
      <p:ext uri="{BB962C8B-B14F-4D97-AF65-F5344CB8AC3E}">
        <p14:creationId xmlns:p14="http://schemas.microsoft.com/office/powerpoint/2010/main" val="981952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D7977-FE19-43E8-AF18-37EC6D15E432}"/>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Project Setup (Layout)</a:t>
            </a:r>
          </a:p>
        </p:txBody>
      </p:sp>
      <p:sp>
        <p:nvSpPr>
          <p:cNvPr id="6" name="TextBox 5">
            <a:extLst>
              <a:ext uri="{FF2B5EF4-FFF2-40B4-BE49-F238E27FC236}">
                <a16:creationId xmlns:a16="http://schemas.microsoft.com/office/drawing/2014/main" id="{7DB759C1-4F15-4E5B-BDBE-328A01AD6CFB}"/>
              </a:ext>
            </a:extLst>
          </p:cNvPr>
          <p:cNvSpPr txBox="1"/>
          <p:nvPr/>
        </p:nvSpPr>
        <p:spPr>
          <a:xfrm>
            <a:off x="7335520" y="1584960"/>
            <a:ext cx="4511040" cy="3785652"/>
          </a:xfrm>
          <a:prstGeom prst="rect">
            <a:avLst/>
          </a:prstGeom>
          <a:noFill/>
        </p:spPr>
        <p:txBody>
          <a:bodyPr wrap="square" rtlCol="0">
            <a:spAutoFit/>
          </a:bodyPr>
          <a:lstStyle/>
          <a:p>
            <a:pPr marL="285750" indent="-285750" algn="just">
              <a:buFont typeface="Arial" panose="020B0604020202090204" pitchFamily="34" charset="0"/>
              <a:buChar char="•"/>
            </a:pPr>
            <a:r>
              <a:rPr lang="en-IN" sz="2400" dirty="0">
                <a:latin typeface="Times New Roman" panose="02020603050405020304" pitchFamily="18" charset="0"/>
                <a:cs typeface="Times New Roman" panose="02020603050405020304" pitchFamily="18" charset="0"/>
              </a:rPr>
              <a:t>The circuit is connected as showing.</a:t>
            </a:r>
          </a:p>
          <a:p>
            <a:pPr marL="285750" indent="-285750" algn="just">
              <a:buFont typeface="Arial" panose="020B0604020202090204" pitchFamily="34" charset="0"/>
              <a:buChar char="•"/>
            </a:pPr>
            <a:r>
              <a:rPr lang="en-IN" sz="2400" dirty="0">
                <a:latin typeface="Times New Roman" panose="02020603050405020304" pitchFamily="18" charset="0"/>
                <a:cs typeface="Times New Roman" panose="02020603050405020304" pitchFamily="18" charset="0"/>
              </a:rPr>
              <a:t>Ammeter is connected in series with the load and the negative of PV panel</a:t>
            </a:r>
          </a:p>
          <a:p>
            <a:pPr marL="285750" indent="-285750" algn="just">
              <a:buFont typeface="Arial" panose="020B0604020202090204" pitchFamily="34" charset="0"/>
              <a:buChar char="•"/>
            </a:pPr>
            <a:r>
              <a:rPr lang="en-IN" sz="2400" dirty="0">
                <a:latin typeface="Times New Roman" panose="02020603050405020304" pitchFamily="18" charset="0"/>
                <a:cs typeface="Times New Roman" panose="02020603050405020304" pitchFamily="18" charset="0"/>
              </a:rPr>
              <a:t>The voltmeter is connected in parallel with the load and negative of the panel</a:t>
            </a:r>
          </a:p>
          <a:p>
            <a:pPr marL="285750" indent="-285750" algn="just">
              <a:buFont typeface="Arial" panose="020B0604020202090204" pitchFamily="34" charset="0"/>
              <a:buChar char="•"/>
            </a:pPr>
            <a:r>
              <a:rPr lang="en-IN" sz="2400" dirty="0">
                <a:latin typeface="Times New Roman" panose="02020603050405020304" pitchFamily="18" charset="0"/>
                <a:cs typeface="Times New Roman" panose="02020603050405020304" pitchFamily="18" charset="0"/>
              </a:rPr>
              <a:t>Thus they show the values of the same.</a:t>
            </a:r>
          </a:p>
        </p:txBody>
      </p:sp>
      <p:pic>
        <p:nvPicPr>
          <p:cNvPr id="14" name="Content Placeholder 13">
            <a:extLst>
              <a:ext uri="{FF2B5EF4-FFF2-40B4-BE49-F238E27FC236}">
                <a16:creationId xmlns:a16="http://schemas.microsoft.com/office/drawing/2014/main" id="{05848B27-B611-41CB-A556-AFAB2E7F8C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440" y="1690688"/>
            <a:ext cx="6284549" cy="4525318"/>
          </a:xfrm>
        </p:spPr>
      </p:pic>
    </p:spTree>
    <p:extLst>
      <p:ext uri="{BB962C8B-B14F-4D97-AF65-F5344CB8AC3E}">
        <p14:creationId xmlns:p14="http://schemas.microsoft.com/office/powerpoint/2010/main" val="886848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A19CC-E4C5-4D89-8E6A-297DDCE1346A}"/>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Mathematical Data Analysis</a:t>
            </a:r>
          </a:p>
        </p:txBody>
      </p:sp>
      <p:sp>
        <p:nvSpPr>
          <p:cNvPr id="3" name="Content Placeholder 2">
            <a:extLst>
              <a:ext uri="{FF2B5EF4-FFF2-40B4-BE49-F238E27FC236}">
                <a16:creationId xmlns:a16="http://schemas.microsoft.com/office/drawing/2014/main" id="{77E9195F-74E1-41DF-A45C-094F5B572521}"/>
              </a:ext>
            </a:extLst>
          </p:cNvPr>
          <p:cNvSpPr>
            <a:spLocks noGrp="1"/>
          </p:cNvSpPr>
          <p:nvPr>
            <p:ph idx="1"/>
          </p:nvPr>
        </p:nvSpPr>
        <p:spPr/>
        <p:txBody>
          <a:bodyPr/>
          <a:lstStyle/>
          <a:p>
            <a:pPr algn="just"/>
            <a:r>
              <a:rPr lang="en-IN" sz="2400" dirty="0">
                <a:latin typeface="Times New Roman" panose="02020603050405020304" pitchFamily="18" charset="0"/>
                <a:cs typeface="Times New Roman" panose="02020603050405020304" pitchFamily="18" charset="0"/>
              </a:rPr>
              <a:t>Using the following system, we will find Voltage(V), Temperature(T) and Current (A) at 8AM, 10AM, 12PM, 2PM, 4PM. </a:t>
            </a:r>
          </a:p>
          <a:p>
            <a:pPr algn="just"/>
            <a:r>
              <a:rPr lang="en-IN" sz="2400" dirty="0">
                <a:latin typeface="Times New Roman" panose="02020603050405020304" pitchFamily="18" charset="0"/>
                <a:cs typeface="Times New Roman" panose="02020603050405020304" pitchFamily="18" charset="0"/>
              </a:rPr>
              <a:t>With which we are able to find the power generated by the panel at those timings. Using the formula P= V x I (watts).</a:t>
            </a:r>
          </a:p>
          <a:p>
            <a:pPr algn="just"/>
            <a:r>
              <a:rPr lang="en-IN" sz="2400" dirty="0">
                <a:latin typeface="Times New Roman" panose="02020603050405020304" pitchFamily="18" charset="0"/>
                <a:cs typeface="Times New Roman" panose="02020603050405020304" pitchFamily="18" charset="0"/>
              </a:rPr>
              <a:t>This method will be carried out for both settings at 1 meter and 1.5 meters setups.</a:t>
            </a:r>
          </a:p>
          <a:p>
            <a:pPr algn="just"/>
            <a:r>
              <a:rPr lang="en-IN" sz="2400" dirty="0">
                <a:latin typeface="Times New Roman" panose="02020603050405020304" pitchFamily="18" charset="0"/>
                <a:cs typeface="Times New Roman" panose="02020603050405020304" pitchFamily="18" charset="0"/>
              </a:rPr>
              <a:t>The results will be compared later. </a:t>
            </a:r>
          </a:p>
          <a:p>
            <a:endParaRPr lang="en-IN" dirty="0"/>
          </a:p>
        </p:txBody>
      </p:sp>
    </p:spTree>
    <p:extLst>
      <p:ext uri="{BB962C8B-B14F-4D97-AF65-F5344CB8AC3E}">
        <p14:creationId xmlns:p14="http://schemas.microsoft.com/office/powerpoint/2010/main" val="3062714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A0F741-A655-4CE6-9BD2-7836C268C479}"/>
                  </a:ext>
                </a:extLst>
              </p:cNvPr>
              <p:cNvSpPr>
                <a:spLocks noGrp="1"/>
              </p:cNvSpPr>
              <p:nvPr>
                <p:ph idx="1"/>
              </p:nvPr>
            </p:nvSpPr>
            <p:spPr>
              <a:xfrm>
                <a:off x="838200" y="1358265"/>
                <a:ext cx="10515600" cy="5499735"/>
              </a:xfrm>
            </p:spPr>
            <p:txBody>
              <a:bodyPr/>
              <a:lstStyle/>
              <a:p>
                <a:pPr>
                  <a:lnSpc>
                    <a:spcPct val="150000"/>
                  </a:lnSpc>
                </a:pPr>
                <a:r>
                  <a:rPr lang="en-IN" sz="2400" dirty="0">
                    <a:latin typeface="Times New Roman" panose="02020603050405020304" pitchFamily="18" charset="0"/>
                    <a:cs typeface="Times New Roman" panose="02020603050405020304" pitchFamily="18" charset="0"/>
                  </a:rPr>
                  <a:t>Front side Global Irradiance (G</a:t>
                </a:r>
                <a:r>
                  <a:rPr lang="en-IN" sz="2400" baseline="-25000" dirty="0">
                    <a:latin typeface="Times New Roman" panose="02020603050405020304" pitchFamily="18" charset="0"/>
                    <a:cs typeface="Times New Roman" panose="02020603050405020304" pitchFamily="18" charset="0"/>
                  </a:rPr>
                  <a:t>f</a:t>
                </a:r>
                <a:r>
                  <a:rPr lang="en-IN" sz="2400" dirty="0">
                    <a:latin typeface="Times New Roman" panose="02020603050405020304" pitchFamily="18" charset="0"/>
                    <a:cs typeface="Times New Roman" panose="02020603050405020304" pitchFamily="18" charset="0"/>
                  </a:rPr>
                  <a:t>)</a:t>
                </a:r>
                <a:r>
                  <a:rPr lang="en-IN" sz="2400" baseline="-25000" dirty="0">
                    <a:latin typeface="Times New Roman" panose="02020603050405020304" pitchFamily="18" charset="0"/>
                    <a:cs typeface="Times New Roman" panose="02020603050405020304" pitchFamily="18" charset="0"/>
                  </a:rPr>
                  <a:t> </a:t>
                </a:r>
              </a:p>
              <a:p>
                <a:pPr marL="0" indent="0">
                  <a:buNone/>
                </a:pPr>
                <a14:m>
                  <m:oMathPara xmlns:m="http://schemas.openxmlformats.org/officeDocument/2006/math">
                    <m:oMathParaPr>
                      <m:jc m:val="centerGroup"/>
                    </m:oMathParaPr>
                    <m:oMath xmlns:m="http://schemas.openxmlformats.org/officeDocument/2006/math">
                      <m:sSub>
                        <m:sSubPr>
                          <m:ctrlPr>
                            <a:rPr lang="en-IN"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𝐹</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𝑏</m:t>
                          </m:r>
                        </m:sub>
                        <m:sup>
                          <m:r>
                            <a:rPr lang="en-IN" sz="1800" i="1">
                              <a:effectLst/>
                              <a:latin typeface="Cambria Math" panose="02040503050406030204" pitchFamily="18" charset="0"/>
                              <a:ea typeface="Calibri" panose="020F0502020204030204" pitchFamily="34" charset="0"/>
                              <a:cs typeface="Times New Roman" panose="02020603050405020304" pitchFamily="18" charset="0"/>
                            </a:rPr>
                            <m:t>𝐹</m:t>
                          </m:r>
                        </m:sup>
                      </m:sSub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𝑑</m:t>
                          </m:r>
                        </m:sub>
                        <m:sup>
                          <m:r>
                            <a:rPr lang="en-IN" sz="1800" i="1">
                              <a:effectLst/>
                              <a:latin typeface="Cambria Math" panose="02040503050406030204" pitchFamily="18" charset="0"/>
                              <a:ea typeface="Calibri" panose="020F0502020204030204" pitchFamily="34" charset="0"/>
                              <a:cs typeface="Times New Roman" panose="02020603050405020304" pitchFamily="18" charset="0"/>
                            </a:rPr>
                            <m:t>𝐹</m:t>
                          </m:r>
                        </m:sup>
                      </m:sSub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800" i="1">
                              <a:effectLst/>
                              <a:latin typeface="Cambria Math" panose="02040503050406030204" pitchFamily="18" charset="0"/>
                              <a:ea typeface="Calibri" panose="020F0502020204030204" pitchFamily="34" charset="0"/>
                              <a:cs typeface="Times New Roman" panose="02020603050405020304" pitchFamily="18" charset="0"/>
                            </a:rPr>
                            <m:t>𝐺</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𝑟</m:t>
                          </m:r>
                        </m:sub>
                        <m:sup>
                          <m:r>
                            <a:rPr lang="en-IN" sz="1800" i="1">
                              <a:effectLst/>
                              <a:latin typeface="Cambria Math" panose="02040503050406030204" pitchFamily="18" charset="0"/>
                              <a:ea typeface="Calibri" panose="020F0502020204030204" pitchFamily="34" charset="0"/>
                              <a:cs typeface="Times New Roman" panose="02020603050405020304" pitchFamily="18" charset="0"/>
                            </a:rPr>
                            <m:t>𝐹</m:t>
                          </m:r>
                        </m:sup>
                      </m:sSub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𝐺𝐻𝐼</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𝐷𝐻𝐼</m:t>
                          </m:r>
                        </m:e>
                      </m:d>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𝑏</m:t>
                          </m:r>
                        </m:sub>
                        <m:sup>
                          <m:r>
                            <a:rPr lang="en-IN" sz="1800" i="1">
                              <a:effectLst/>
                              <a:latin typeface="Cambria Math" panose="02040503050406030204" pitchFamily="18" charset="0"/>
                              <a:ea typeface="Calibri" panose="020F0502020204030204" pitchFamily="34" charset="0"/>
                              <a:cs typeface="Times New Roman" panose="02020603050405020304" pitchFamily="18" charset="0"/>
                            </a:rPr>
                            <m:t>𝐹</m:t>
                          </m:r>
                        </m:sup>
                      </m:sSubSup>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𝐷𝐻𝐼</m:t>
                      </m:r>
                      <m:r>
                        <a:rPr lang="en-IN" sz="18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𝐹</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𝑠𝑘𝑦</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𝐺𝐻𝐼</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𝐹</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𝑔𝑟𝑑</m:t>
                          </m:r>
                        </m:sub>
                      </m:sSub>
                    </m:oMath>
                  </m:oMathPara>
                </a14:m>
                <a:endParaRPr lang="en-IN" baseline="-250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Ratio of front tilted irradiance and horizontal irradiance</a:t>
                </a:r>
              </a:p>
              <a:p>
                <a:pPr marL="0" indent="0">
                  <a:buNone/>
                </a:pPr>
                <a14:m>
                  <m:oMathPara xmlns:m="http://schemas.openxmlformats.org/officeDocument/2006/math">
                    <m:oMathParaPr>
                      <m:jc m:val="centerGroup"/>
                    </m:oMathParaPr>
                    <m:oMath xmlns:m="http://schemas.openxmlformats.org/officeDocument/2006/math">
                      <m:sSubSup>
                        <m:sSubSupPr>
                          <m:ctrlPr>
                            <a:rPr lang="en-IN" sz="1800" i="1">
                              <a:latin typeface="Cambria Math" panose="02040503050406030204" pitchFamily="18" charset="0"/>
                            </a:rPr>
                          </m:ctrlPr>
                        </m:sSubSupPr>
                        <m:e>
                          <m:r>
                            <a:rPr lang="en-IN" sz="1800" i="1">
                              <a:latin typeface="Cambria Math" panose="02040503050406030204" pitchFamily="18" charset="0"/>
                            </a:rPr>
                            <m:t>𝑅</m:t>
                          </m:r>
                        </m:e>
                        <m:sub>
                          <m:r>
                            <a:rPr lang="en-IN" sz="1800" i="1">
                              <a:latin typeface="Cambria Math" panose="02040503050406030204" pitchFamily="18" charset="0"/>
                            </a:rPr>
                            <m:t>𝑏</m:t>
                          </m:r>
                        </m:sub>
                        <m:sup>
                          <m:r>
                            <a:rPr lang="en-IN" sz="1800" i="1">
                              <a:latin typeface="Cambria Math" panose="02040503050406030204" pitchFamily="18" charset="0"/>
                            </a:rPr>
                            <m:t>𝐹</m:t>
                          </m:r>
                        </m:sup>
                      </m:sSubSup>
                      <m:r>
                        <a:rPr lang="en-IN" sz="1800" i="1">
                          <a:latin typeface="Cambria Math" panose="02040503050406030204" pitchFamily="18" charset="0"/>
                        </a:rPr>
                        <m:t>=</m:t>
                      </m:r>
                      <m:d>
                        <m:dPr>
                          <m:begChr m:val="{"/>
                          <m:endChr m:val=""/>
                          <m:ctrlPr>
                            <a:rPr lang="en-IN" sz="1800" i="1">
                              <a:latin typeface="Cambria Math" panose="02040503050406030204" pitchFamily="18" charset="0"/>
                            </a:rPr>
                          </m:ctrlPr>
                        </m:dPr>
                        <m:e>
                          <m:eqArr>
                            <m:eqArrPr>
                              <m:ctrlPr>
                                <a:rPr lang="en-IN" sz="1800" i="1">
                                  <a:latin typeface="Cambria Math" panose="02040503050406030204" pitchFamily="18" charset="0"/>
                                </a:rPr>
                              </m:ctrlPr>
                            </m:eqArrPr>
                            <m:e>
                              <m:f>
                                <m:fPr>
                                  <m:ctrlPr>
                                    <a:rPr lang="en-IN" sz="1800" i="1">
                                      <a:latin typeface="Cambria Math" panose="02040503050406030204" pitchFamily="18" charset="0"/>
                                    </a:rPr>
                                  </m:ctrlPr>
                                </m:fPr>
                                <m:num>
                                  <m:r>
                                    <a:rPr lang="en-IN" sz="1800" i="1">
                                      <a:latin typeface="Cambria Math" panose="02040503050406030204" pitchFamily="18" charset="0"/>
                                    </a:rPr>
                                    <m:t>𝑐𝑜𝑠</m:t>
                                  </m:r>
                                  <m:sSup>
                                    <m:sSupPr>
                                      <m:ctrlPr>
                                        <a:rPr lang="en-IN" sz="1800" i="1">
                                          <a:latin typeface="Cambria Math" panose="02040503050406030204" pitchFamily="18" charset="0"/>
                                        </a:rPr>
                                      </m:ctrlPr>
                                    </m:sSupPr>
                                    <m:e>
                                      <m:r>
                                        <a:rPr lang="en-IN" sz="1800" i="1">
                                          <a:latin typeface="Cambria Math" panose="02040503050406030204" pitchFamily="18" charset="0"/>
                                        </a:rPr>
                                        <m:t>∅</m:t>
                                      </m:r>
                                    </m:e>
                                    <m:sup>
                                      <m:r>
                                        <a:rPr lang="en-IN" sz="1800" i="1">
                                          <a:latin typeface="Cambria Math" panose="02040503050406030204" pitchFamily="18" charset="0"/>
                                        </a:rPr>
                                        <m:t>𝐹</m:t>
                                      </m:r>
                                    </m:sup>
                                  </m:sSup>
                                </m:num>
                                <m:den>
                                  <m:r>
                                    <a:rPr lang="en-IN" sz="1800" i="1">
                                      <a:latin typeface="Cambria Math" panose="02040503050406030204" pitchFamily="18" charset="0"/>
                                    </a:rPr>
                                    <m:t>𝑐𝑜𝑠</m:t>
                                  </m:r>
                                  <m:sSubSup>
                                    <m:sSubSupPr>
                                      <m:ctrlPr>
                                        <a:rPr lang="en-IN" sz="1800" i="1">
                                          <a:latin typeface="Cambria Math" panose="02040503050406030204" pitchFamily="18" charset="0"/>
                                        </a:rPr>
                                      </m:ctrlPr>
                                    </m:sSubSupPr>
                                    <m:e>
                                      <m:r>
                                        <a:rPr lang="en-IN" sz="1800" i="1">
                                          <a:latin typeface="Cambria Math" panose="02040503050406030204" pitchFamily="18" charset="0"/>
                                        </a:rPr>
                                        <m:t>∅</m:t>
                                      </m:r>
                                    </m:e>
                                    <m:sub>
                                      <m:r>
                                        <a:rPr lang="en-IN" sz="1800" i="1">
                                          <a:latin typeface="Cambria Math" panose="02040503050406030204" pitchFamily="18" charset="0"/>
                                        </a:rPr>
                                        <m:t>𝑍</m:t>
                                      </m:r>
                                    </m:sub>
                                    <m:sup>
                                      <m:r>
                                        <a:rPr lang="en-IN" sz="1800" i="1">
                                          <a:latin typeface="Cambria Math" panose="02040503050406030204" pitchFamily="18" charset="0"/>
                                        </a:rPr>
                                        <m:t>𝐹</m:t>
                                      </m:r>
                                    </m:sup>
                                  </m:sSubSup>
                                </m:den>
                              </m:f>
                            </m:e>
                            <m:e>
                              <m:r>
                                <a:rPr lang="en-IN" sz="1800" i="1">
                                  <a:latin typeface="Cambria Math" panose="02040503050406030204" pitchFamily="18" charset="0"/>
                                </a:rPr>
                                <m:t>0,</m:t>
                              </m:r>
                            </m:e>
                          </m:eqArr>
                        </m:e>
                      </m:d>
                      <m:r>
                        <a:rPr lang="en-IN" sz="1800" i="1">
                          <a:latin typeface="Cambria Math" panose="02040503050406030204" pitchFamily="18" charset="0"/>
                        </a:rPr>
                        <m:t> ,  </m:t>
                      </m:r>
                      <m:f>
                        <m:fPr>
                          <m:type m:val="noBar"/>
                          <m:ctrlPr>
                            <a:rPr lang="en-IN" sz="1800" i="1">
                              <a:latin typeface="Cambria Math" panose="02040503050406030204" pitchFamily="18" charset="0"/>
                            </a:rPr>
                          </m:ctrlPr>
                        </m:fPr>
                        <m:num>
                          <m:sSub>
                            <m:sSubPr>
                              <m:ctrlPr>
                                <a:rPr lang="en-IN" sz="1800" i="1">
                                  <a:latin typeface="Cambria Math" panose="02040503050406030204" pitchFamily="18" charset="0"/>
                                </a:rPr>
                              </m:ctrlPr>
                            </m:sSubPr>
                            <m:e>
                              <m:r>
                                <a:rPr lang="en-IN" sz="1800" i="1">
                                  <a:latin typeface="Cambria Math" panose="02040503050406030204" pitchFamily="18" charset="0"/>
                                </a:rPr>
                                <m:t>𝛾</m:t>
                              </m:r>
                            </m:e>
                            <m:sub>
                              <m:r>
                                <a:rPr lang="en-IN" sz="1800" i="1">
                                  <a:latin typeface="Cambria Math" panose="02040503050406030204" pitchFamily="18" charset="0"/>
                                </a:rPr>
                                <m:t>𝑃</m:t>
                              </m:r>
                            </m:sub>
                          </m:sSub>
                          <m:r>
                            <a:rPr lang="en-IN" sz="1800" i="1">
                              <a:latin typeface="Cambria Math" panose="02040503050406030204" pitchFamily="18" charset="0"/>
                            </a:rPr>
                            <m:t>−</m:t>
                          </m:r>
                          <m:f>
                            <m:fPr>
                              <m:ctrlPr>
                                <a:rPr lang="en-IN" sz="1800" i="1">
                                  <a:latin typeface="Cambria Math" panose="02040503050406030204" pitchFamily="18" charset="0"/>
                                </a:rPr>
                              </m:ctrlPr>
                            </m:fPr>
                            <m:num>
                              <m:r>
                                <a:rPr lang="en-IN" sz="1800" i="1">
                                  <a:latin typeface="Cambria Math" panose="02040503050406030204" pitchFamily="18" charset="0"/>
                                </a:rPr>
                                <m:t>𝜋</m:t>
                              </m:r>
                            </m:num>
                            <m:den>
                              <m:r>
                                <a:rPr lang="en-IN" sz="1800" i="1">
                                  <a:latin typeface="Cambria Math" panose="02040503050406030204" pitchFamily="18" charset="0"/>
                                </a:rPr>
                                <m:t>2</m:t>
                              </m:r>
                            </m:den>
                          </m:f>
                          <m:r>
                            <a:rPr lang="en-IN" sz="1800" i="1">
                              <a:latin typeface="Cambria Math" panose="02040503050406030204" pitchFamily="18" charset="0"/>
                            </a:rPr>
                            <m:t>≤</m:t>
                          </m:r>
                          <m:r>
                            <a:rPr lang="en-IN" sz="1800" i="1">
                              <a:latin typeface="Cambria Math" panose="02040503050406030204" pitchFamily="18" charset="0"/>
                            </a:rPr>
                            <m:t>𝜔</m:t>
                          </m:r>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i="1">
                                  <a:latin typeface="Cambria Math" panose="02040503050406030204" pitchFamily="18" charset="0"/>
                                </a:rPr>
                                <m:t>𝛾</m:t>
                              </m:r>
                            </m:e>
                            <m:sub>
                              <m:r>
                                <a:rPr lang="en-IN" sz="1800" i="1">
                                  <a:latin typeface="Cambria Math" panose="02040503050406030204" pitchFamily="18" charset="0"/>
                                </a:rPr>
                                <m:t>𝑃</m:t>
                              </m:r>
                            </m:sub>
                          </m:sSub>
                          <m:r>
                            <a:rPr lang="en-IN" sz="1800" i="1">
                              <a:latin typeface="Cambria Math" panose="02040503050406030204" pitchFamily="18" charset="0"/>
                            </a:rPr>
                            <m:t>+</m:t>
                          </m:r>
                          <m:f>
                            <m:fPr>
                              <m:ctrlPr>
                                <a:rPr lang="en-IN" sz="1800" i="1">
                                  <a:latin typeface="Cambria Math" panose="02040503050406030204" pitchFamily="18" charset="0"/>
                                </a:rPr>
                              </m:ctrlPr>
                            </m:fPr>
                            <m:num>
                              <m:r>
                                <a:rPr lang="en-IN" sz="1800" i="1">
                                  <a:latin typeface="Cambria Math" panose="02040503050406030204" pitchFamily="18" charset="0"/>
                                </a:rPr>
                                <m:t>𝜋</m:t>
                              </m:r>
                            </m:num>
                            <m:den>
                              <m:r>
                                <a:rPr lang="en-IN" sz="1800" i="1">
                                  <a:latin typeface="Cambria Math" panose="02040503050406030204" pitchFamily="18" charset="0"/>
                                </a:rPr>
                                <m:t>2</m:t>
                              </m:r>
                            </m:den>
                          </m:f>
                        </m:num>
                        <m:den>
                          <m:r>
                            <a:rPr lang="en-IN" sz="1800" i="1">
                              <a:latin typeface="Cambria Math" panose="02040503050406030204" pitchFamily="18" charset="0"/>
                            </a:rPr>
                            <m:t>𝜔</m:t>
                          </m:r>
                          <m:r>
                            <a:rPr lang="en-IN" sz="1800" i="1">
                              <a:latin typeface="Cambria Math" panose="02040503050406030204" pitchFamily="18" charset="0"/>
                            </a:rPr>
                            <m:t>&lt;</m:t>
                          </m:r>
                          <m:sSub>
                            <m:sSubPr>
                              <m:ctrlPr>
                                <a:rPr lang="en-IN" sz="1800" i="1">
                                  <a:latin typeface="Cambria Math" panose="02040503050406030204" pitchFamily="18" charset="0"/>
                                </a:rPr>
                              </m:ctrlPr>
                            </m:sSubPr>
                            <m:e>
                              <m:r>
                                <a:rPr lang="en-IN" sz="1800" i="1">
                                  <a:latin typeface="Cambria Math" panose="02040503050406030204" pitchFamily="18" charset="0"/>
                                </a:rPr>
                                <m:t>𝛾</m:t>
                              </m:r>
                            </m:e>
                            <m:sub>
                              <m:r>
                                <a:rPr lang="en-IN" sz="1800" i="1">
                                  <a:latin typeface="Cambria Math" panose="02040503050406030204" pitchFamily="18" charset="0"/>
                                </a:rPr>
                                <m:t>𝑃</m:t>
                              </m:r>
                            </m:sub>
                          </m:sSub>
                          <m:r>
                            <a:rPr lang="en-IN" sz="1800" i="1">
                              <a:latin typeface="Cambria Math" panose="02040503050406030204" pitchFamily="18" charset="0"/>
                            </a:rPr>
                            <m:t>−</m:t>
                          </m:r>
                          <m:f>
                            <m:fPr>
                              <m:ctrlPr>
                                <a:rPr lang="en-IN" sz="1800" i="1">
                                  <a:latin typeface="Cambria Math" panose="02040503050406030204" pitchFamily="18" charset="0"/>
                                </a:rPr>
                              </m:ctrlPr>
                            </m:fPr>
                            <m:num>
                              <m:r>
                                <a:rPr lang="en-IN" sz="1800" i="1">
                                  <a:latin typeface="Cambria Math" panose="02040503050406030204" pitchFamily="18" charset="0"/>
                                </a:rPr>
                                <m:t>𝜋</m:t>
                              </m:r>
                            </m:num>
                            <m:den>
                              <m:r>
                                <a:rPr lang="en-IN" sz="1800" i="1">
                                  <a:latin typeface="Cambria Math" panose="02040503050406030204" pitchFamily="18" charset="0"/>
                                </a:rPr>
                                <m:t>2</m:t>
                              </m:r>
                            </m:den>
                          </m:f>
                          <m:r>
                            <a:rPr lang="en-IN" sz="1800" i="1">
                              <a:latin typeface="Cambria Math" panose="02040503050406030204" pitchFamily="18" charset="0"/>
                            </a:rPr>
                            <m:t>𝑜𝑟</m:t>
                          </m:r>
                          <m:r>
                            <a:rPr lang="en-IN" sz="1800" i="1">
                              <a:latin typeface="Cambria Math" panose="02040503050406030204" pitchFamily="18" charset="0"/>
                            </a:rPr>
                            <m:t> </m:t>
                          </m:r>
                          <m:r>
                            <a:rPr lang="en-IN" sz="1800" i="1">
                              <a:latin typeface="Cambria Math" panose="02040503050406030204" pitchFamily="18" charset="0"/>
                            </a:rPr>
                            <m:t>𝜔</m:t>
                          </m:r>
                          <m:r>
                            <a:rPr lang="en-IN" sz="1800" i="1">
                              <a:latin typeface="Cambria Math" panose="02040503050406030204" pitchFamily="18" charset="0"/>
                            </a:rPr>
                            <m:t>&gt;</m:t>
                          </m:r>
                          <m:sSub>
                            <m:sSubPr>
                              <m:ctrlPr>
                                <a:rPr lang="en-IN" sz="1800" i="1">
                                  <a:latin typeface="Cambria Math" panose="02040503050406030204" pitchFamily="18" charset="0"/>
                                </a:rPr>
                              </m:ctrlPr>
                            </m:sSubPr>
                            <m:e>
                              <m:r>
                                <a:rPr lang="en-IN" sz="1800" i="1">
                                  <a:latin typeface="Cambria Math" panose="02040503050406030204" pitchFamily="18" charset="0"/>
                                </a:rPr>
                                <m:t>𝛾</m:t>
                              </m:r>
                            </m:e>
                            <m:sub>
                              <m:r>
                                <a:rPr lang="en-IN" sz="1800" i="1">
                                  <a:latin typeface="Cambria Math" panose="02040503050406030204" pitchFamily="18" charset="0"/>
                                </a:rPr>
                                <m:t>𝑃</m:t>
                              </m:r>
                            </m:sub>
                          </m:sSub>
                          <m:r>
                            <a:rPr lang="en-IN" sz="1800" i="1">
                              <a:latin typeface="Cambria Math" panose="02040503050406030204" pitchFamily="18" charset="0"/>
                            </a:rPr>
                            <m:t>+</m:t>
                          </m:r>
                          <m:f>
                            <m:fPr>
                              <m:ctrlPr>
                                <a:rPr lang="en-IN" sz="1800" i="1">
                                  <a:latin typeface="Cambria Math" panose="02040503050406030204" pitchFamily="18" charset="0"/>
                                </a:rPr>
                              </m:ctrlPr>
                            </m:fPr>
                            <m:num>
                              <m:r>
                                <a:rPr lang="en-IN" sz="1800" i="1">
                                  <a:latin typeface="Cambria Math" panose="02040503050406030204" pitchFamily="18" charset="0"/>
                                </a:rPr>
                                <m:t>𝜋</m:t>
                              </m:r>
                            </m:num>
                            <m:den>
                              <m:r>
                                <a:rPr lang="en-IN" sz="1800" i="1">
                                  <a:latin typeface="Cambria Math" panose="02040503050406030204" pitchFamily="18" charset="0"/>
                                </a:rPr>
                                <m:t>2</m:t>
                              </m:r>
                            </m:den>
                          </m:f>
                        </m:den>
                      </m:f>
                      <m:r>
                        <a:rPr lang="en-IN" sz="1800" i="1">
                          <a:latin typeface="Cambria Math" panose="02040503050406030204" pitchFamily="18" charset="0"/>
                        </a:rPr>
                        <m:t>                                 </m:t>
                      </m:r>
                    </m:oMath>
                  </m:oMathPara>
                </a14:m>
                <a:endParaRPr lang="en-IN" sz="1800" dirty="0"/>
              </a:p>
              <a:p>
                <a14:m>
                  <m:oMath xmlns:m="http://schemas.openxmlformats.org/officeDocument/2006/math">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oMath>
                </a14:m>
                <a:endParaRPr lang="en-IN"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View factor from panel to sky and panel to ground, respectively. </a:t>
                </a:r>
              </a:p>
              <a:p>
                <a:pPr marL="0" indent="0">
                  <a:buNone/>
                </a:pPr>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800" i="1" smtClean="0">
                            <a:effectLst/>
                            <a:latin typeface="Cambria Math" panose="02040503050406030204" pitchFamily="18"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𝐹</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𝑠𝑘𝑦</m:t>
                        </m:r>
                      </m:sub>
                    </m:sSub>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𝑐𝑜𝑠</m:t>
                        </m:r>
                        <m:sSub>
                          <m:sSub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𝛽</m:t>
                            </m:r>
                          </m:e>
                          <m:sub>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𝑝</m:t>
                            </m:r>
                          </m:sub>
                        </m:sSub>
                      </m:num>
                      <m:den>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IN" dirty="0">
                    <a:latin typeface="Times New Roman" panose="02020603050405020304" pitchFamily="18" charset="0"/>
                    <a:cs typeface="Times New Roman" panose="02020603050405020304" pitchFamily="18" charset="0"/>
                  </a:rPr>
                  <a:t>             &amp;      </a:t>
                </a:r>
                <a14:m>
                  <m:oMath xmlns:m="http://schemas.openxmlformats.org/officeDocument/2006/math">
                    <m:sSub>
                      <m:sSubPr>
                        <m:ctrlPr>
                          <a:rPr lang="en-IN" sz="1800" i="1">
                            <a:latin typeface="Cambria Math" panose="02040503050406030204" pitchFamily="18" charset="0"/>
                          </a:rPr>
                        </m:ctrlPr>
                      </m:sSubPr>
                      <m:e>
                        <m:r>
                          <a:rPr lang="en-IN" sz="1800" b="0" i="1" smtClean="0">
                            <a:latin typeface="Cambria Math" panose="02040503050406030204" pitchFamily="18" charset="0"/>
                          </a:rPr>
                          <m:t>  </m:t>
                        </m:r>
                        <m:r>
                          <a:rPr lang="en-IN" sz="1800" i="1">
                            <a:latin typeface="Cambria Math" panose="02040503050406030204" pitchFamily="18" charset="0"/>
                          </a:rPr>
                          <m:t>𝑋</m:t>
                        </m:r>
                      </m:e>
                      <m:sub>
                        <m:r>
                          <a:rPr lang="en-IN" sz="1800" i="1">
                            <a:latin typeface="Cambria Math" panose="02040503050406030204" pitchFamily="18" charset="0"/>
                          </a:rPr>
                          <m:t>𝐹</m:t>
                        </m:r>
                        <m:r>
                          <a:rPr lang="en-IN" sz="1800" i="1">
                            <a:latin typeface="Cambria Math" panose="02040503050406030204" pitchFamily="18" charset="0"/>
                          </a:rPr>
                          <m:t>−</m:t>
                        </m:r>
                        <m:r>
                          <a:rPr lang="en-IN" sz="1800" i="1">
                            <a:latin typeface="Cambria Math" panose="02040503050406030204" pitchFamily="18" charset="0"/>
                          </a:rPr>
                          <m:t>𝑔𝑟𝑑</m:t>
                        </m:r>
                      </m:sub>
                    </m:sSub>
                    <m:r>
                      <a:rPr lang="en-IN" sz="1800" i="1">
                        <a:latin typeface="Cambria Math" panose="02040503050406030204" pitchFamily="18" charset="0"/>
                      </a:rPr>
                      <m:t>=</m:t>
                    </m:r>
                    <m:f>
                      <m:fPr>
                        <m:ctrlPr>
                          <a:rPr lang="en-IN" sz="1800" i="1">
                            <a:latin typeface="Cambria Math" panose="02040503050406030204" pitchFamily="18" charset="0"/>
                          </a:rPr>
                        </m:ctrlPr>
                      </m:fPr>
                      <m:num>
                        <m:r>
                          <a:rPr lang="en-IN" sz="1800" i="1">
                            <a:latin typeface="Cambria Math" panose="02040503050406030204" pitchFamily="18" charset="0"/>
                          </a:rPr>
                          <m:t>1−</m:t>
                        </m:r>
                        <m:r>
                          <a:rPr lang="en-IN" sz="1800" i="1">
                            <a:latin typeface="Cambria Math" panose="02040503050406030204" pitchFamily="18" charset="0"/>
                          </a:rPr>
                          <m:t>𝑐𝑜𝑠</m:t>
                        </m:r>
                        <m:sSub>
                          <m:sSubPr>
                            <m:ctrlPr>
                              <a:rPr lang="en-IN" sz="1800" i="1">
                                <a:latin typeface="Cambria Math" panose="02040503050406030204" pitchFamily="18" charset="0"/>
                              </a:rPr>
                            </m:ctrlPr>
                          </m:sSubPr>
                          <m:e>
                            <m:r>
                              <a:rPr lang="en-IN" sz="1800" i="1">
                                <a:latin typeface="Cambria Math" panose="02040503050406030204" pitchFamily="18" charset="0"/>
                              </a:rPr>
                              <m:t>𝛽</m:t>
                            </m:r>
                          </m:e>
                          <m:sub>
                            <m:r>
                              <a:rPr lang="en-IN" sz="1800" i="1">
                                <a:latin typeface="Cambria Math" panose="02040503050406030204" pitchFamily="18" charset="0"/>
                              </a:rPr>
                              <m:t>𝑝</m:t>
                            </m:r>
                          </m:sub>
                        </m:sSub>
                      </m:num>
                      <m:den>
                        <m:r>
                          <a:rPr lang="en-IN" sz="1800" i="1">
                            <a:latin typeface="Cambria Math" panose="02040503050406030204" pitchFamily="18" charset="0"/>
                          </a:rPr>
                          <m:t>2</m:t>
                        </m:r>
                      </m:den>
                    </m:f>
                  </m:oMath>
                </a14:m>
                <a:endParaRPr lang="en-IN" dirty="0"/>
              </a:p>
              <a:p>
                <a:pPr marL="0" indent="0">
                  <a:buNone/>
                </a:pPr>
                <a:r>
                  <a:rPr lang="en-IN" dirty="0">
                    <a:latin typeface="Times New Roman" panose="02020603050405020304" pitchFamily="18" charset="0"/>
                    <a:cs typeface="Times New Roman" panose="02020603050405020304" pitchFamily="18" charset="0"/>
                  </a:rPr>
                  <a:t> </a:t>
                </a:r>
              </a:p>
              <a:p>
                <a:pPr marL="0" indent="0">
                  <a:buNone/>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7A0F741-A655-4CE6-9BD2-7836C268C479}"/>
                  </a:ext>
                </a:extLst>
              </p:cNvPr>
              <p:cNvSpPr>
                <a:spLocks noGrp="1" noRot="1" noChangeAspect="1" noMove="1" noResize="1" noEditPoints="1" noAdjustHandles="1" noChangeArrowheads="1" noChangeShapeType="1" noTextEdit="1"/>
              </p:cNvSpPr>
              <p:nvPr>
                <p:ph idx="1"/>
              </p:nvPr>
            </p:nvSpPr>
            <p:spPr>
              <a:xfrm>
                <a:off x="838200" y="1358265"/>
                <a:ext cx="10515600" cy="5499735"/>
              </a:xfrm>
              <a:blipFill>
                <a:blip r:embed="rId2"/>
                <a:stretch>
                  <a:fillRect l="-812"/>
                </a:stretch>
              </a:blipFill>
            </p:spPr>
            <p:txBody>
              <a:bodyPr/>
              <a:lstStyle/>
              <a:p>
                <a:r>
                  <a:rPr lang="en-IN">
                    <a:noFill/>
                  </a:rPr>
                  <a:t> </a:t>
                </a:r>
              </a:p>
            </p:txBody>
          </p:sp>
        </mc:Fallback>
      </mc:AlternateContent>
      <p:sp>
        <p:nvSpPr>
          <p:cNvPr id="2" name="Title 1">
            <a:extLst>
              <a:ext uri="{FF2B5EF4-FFF2-40B4-BE49-F238E27FC236}">
                <a16:creationId xmlns:a16="http://schemas.microsoft.com/office/drawing/2014/main" id="{F60D3C17-F4DD-461F-811D-6E9F5531F8A2}"/>
              </a:ext>
            </a:extLst>
          </p:cNvPr>
          <p:cNvSpPr>
            <a:spLocks noGrp="1"/>
          </p:cNvSpPr>
          <p:nvPr>
            <p:ph type="title"/>
          </p:nvPr>
        </p:nvSpPr>
        <p:spPr>
          <a:xfrm>
            <a:off x="767080" y="410608"/>
            <a:ext cx="10515600" cy="1325563"/>
          </a:xfrm>
        </p:spPr>
        <p:txBody>
          <a:bodyPr/>
          <a:lstStyle/>
          <a:p>
            <a:pPr algn="ctr"/>
            <a:r>
              <a:rPr lang="en-IN" dirty="0">
                <a:latin typeface="Times New Roman" panose="02020603050405020304" pitchFamily="18" charset="0"/>
                <a:cs typeface="Times New Roman" panose="02020603050405020304" pitchFamily="18" charset="0"/>
              </a:rPr>
              <a:t>Mathematical Data Analysis</a:t>
            </a:r>
            <a:endParaRPr lang="en-IN" sz="4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6C973E6-B532-4B19-8D43-3BB3A0B6B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569" y="4653280"/>
            <a:ext cx="5094591" cy="2115645"/>
          </a:xfrm>
          <a:prstGeom prst="rect">
            <a:avLst/>
          </a:prstGeom>
        </p:spPr>
      </p:pic>
    </p:spTree>
    <p:extLst>
      <p:ext uri="{BB962C8B-B14F-4D97-AF65-F5344CB8AC3E}">
        <p14:creationId xmlns:p14="http://schemas.microsoft.com/office/powerpoint/2010/main" val="3278554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9D8F1-CC88-467E-B37A-15F196C30769}"/>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Mathematical Data Analysis</a:t>
            </a:r>
            <a:endParaRPr lang="en-IN" sz="4400"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D057B810-3AC2-41B3-9869-DA5505B4C8CC}"/>
              </a:ext>
            </a:extLst>
          </p:cNvPr>
          <p:cNvGraphicFramePr>
            <a:graphicFrameLocks noGrp="1"/>
          </p:cNvGraphicFramePr>
          <p:nvPr>
            <p:ph idx="1"/>
          </p:nvPr>
        </p:nvGraphicFramePr>
        <p:xfrm>
          <a:off x="8537371" y="2297906"/>
          <a:ext cx="3654629" cy="2017710"/>
        </p:xfrm>
        <a:graphic>
          <a:graphicData uri="http://schemas.openxmlformats.org/drawingml/2006/table">
            <a:tbl>
              <a:tblPr>
                <a:tableStyleId>{5C22544A-7EE6-4342-B048-85BDC9FD1C3A}</a:tableStyleId>
              </a:tblPr>
              <a:tblGrid>
                <a:gridCol w="868427">
                  <a:extLst>
                    <a:ext uri="{9D8B030D-6E8A-4147-A177-3AD203B41FA5}">
                      <a16:colId xmlns:a16="http://schemas.microsoft.com/office/drawing/2014/main" val="2930892897"/>
                    </a:ext>
                  </a:extLst>
                </a:gridCol>
                <a:gridCol w="1338824">
                  <a:extLst>
                    <a:ext uri="{9D8B030D-6E8A-4147-A177-3AD203B41FA5}">
                      <a16:colId xmlns:a16="http://schemas.microsoft.com/office/drawing/2014/main" val="4233022958"/>
                    </a:ext>
                  </a:extLst>
                </a:gridCol>
                <a:gridCol w="1447378">
                  <a:extLst>
                    <a:ext uri="{9D8B030D-6E8A-4147-A177-3AD203B41FA5}">
                      <a16:colId xmlns:a16="http://schemas.microsoft.com/office/drawing/2014/main" val="3666256738"/>
                    </a:ext>
                  </a:extLst>
                </a:gridCol>
              </a:tblGrid>
              <a:tr h="320680">
                <a:tc>
                  <a:txBody>
                    <a:bodyPr/>
                    <a:lstStyle/>
                    <a:p>
                      <a:pPr algn="ctr" fontAlgn="b"/>
                      <a:r>
                        <a:rPr lang="en-IN" sz="1800" u="none" strike="noStrike">
                          <a:effectLst/>
                          <a:latin typeface="Times New Roman" panose="02020603050405020304" pitchFamily="18" charset="0"/>
                          <a:cs typeface="Times New Roman" panose="02020603050405020304" pitchFamily="18" charset="0"/>
                        </a:rPr>
                        <a:t>TIME</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IN" sz="1800" b="0" i="0" u="none" strike="noStrike" dirty="0">
                          <a:solidFill>
                            <a:srgbClr val="000000"/>
                          </a:solidFill>
                          <a:effectLst/>
                          <a:latin typeface="Times New Roman" panose="02020603050405020304" pitchFamily="18" charset="0"/>
                          <a:cs typeface="Times New Roman" panose="02020603050405020304" pitchFamily="18" charset="0"/>
                        </a:rPr>
                        <a:t>DHI</a:t>
                      </a:r>
                    </a:p>
                  </a:txBody>
                  <a:tcPr marL="6350" marR="6350" marT="6350" marB="0" anchor="b"/>
                </a:tc>
                <a:tc>
                  <a:txBody>
                    <a:bodyPr/>
                    <a:lstStyle/>
                    <a:p>
                      <a:pPr algn="ctr" fontAlgn="b"/>
                      <a:r>
                        <a:rPr lang="en-IN" sz="1800" b="0" i="0" u="none" strike="noStrike" dirty="0">
                          <a:solidFill>
                            <a:srgbClr val="000000"/>
                          </a:solidFill>
                          <a:effectLst/>
                          <a:latin typeface="Times New Roman" panose="02020603050405020304" pitchFamily="18" charset="0"/>
                          <a:cs typeface="Times New Roman" panose="02020603050405020304" pitchFamily="18" charset="0"/>
                        </a:rPr>
                        <a:t>GHI</a:t>
                      </a:r>
                    </a:p>
                  </a:txBody>
                  <a:tcPr marL="6350" marR="6350" marT="6350" marB="0" anchor="b"/>
                </a:tc>
                <a:extLst>
                  <a:ext uri="{0D108BD9-81ED-4DB2-BD59-A6C34878D82A}">
                    <a16:rowId xmlns:a16="http://schemas.microsoft.com/office/drawing/2014/main" val="2350993431"/>
                  </a:ext>
                </a:extLst>
              </a:tr>
              <a:tr h="339406">
                <a:tc>
                  <a:txBody>
                    <a:bodyPr/>
                    <a:lstStyle/>
                    <a:p>
                      <a:pPr algn="ctr" fontAlgn="b"/>
                      <a:r>
                        <a:rPr lang="en-IN" sz="1800" u="none" strike="noStrike">
                          <a:effectLst/>
                          <a:latin typeface="Times New Roman" panose="02020603050405020304" pitchFamily="18" charset="0"/>
                          <a:cs typeface="Times New Roman" panose="02020603050405020304" pitchFamily="18" charset="0"/>
                        </a:rPr>
                        <a:t>8AM</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74kW/m²</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215kW/m²</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2872435004"/>
                  </a:ext>
                </a:extLst>
              </a:tr>
              <a:tr h="339406">
                <a:tc>
                  <a:txBody>
                    <a:bodyPr/>
                    <a:lstStyle/>
                    <a:p>
                      <a:pPr algn="ctr" fontAlgn="b"/>
                      <a:r>
                        <a:rPr lang="en-IN" sz="1800" u="none" strike="noStrike">
                          <a:effectLst/>
                          <a:latin typeface="Times New Roman" panose="02020603050405020304" pitchFamily="18" charset="0"/>
                          <a:cs typeface="Times New Roman" panose="02020603050405020304" pitchFamily="18" charset="0"/>
                        </a:rPr>
                        <a:t>10AM</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190kW/m²</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680kW/m²</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3477471085"/>
                  </a:ext>
                </a:extLst>
              </a:tr>
              <a:tr h="339406">
                <a:tc>
                  <a:txBody>
                    <a:bodyPr/>
                    <a:lstStyle/>
                    <a:p>
                      <a:pPr algn="ctr" fontAlgn="b"/>
                      <a:r>
                        <a:rPr lang="en-IN" sz="1800" u="none" strike="noStrike">
                          <a:effectLst/>
                          <a:latin typeface="Times New Roman" panose="02020603050405020304" pitchFamily="18" charset="0"/>
                          <a:cs typeface="Times New Roman" panose="02020603050405020304" pitchFamily="18" charset="0"/>
                        </a:rPr>
                        <a:t>12PM</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260kW/m²</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940kW/m²</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2838179404"/>
                  </a:ext>
                </a:extLst>
              </a:tr>
              <a:tr h="339406">
                <a:tc>
                  <a:txBody>
                    <a:bodyPr/>
                    <a:lstStyle/>
                    <a:p>
                      <a:pPr algn="ctr" fontAlgn="b"/>
                      <a:r>
                        <a:rPr lang="en-IN" sz="1800" u="none" strike="noStrike">
                          <a:effectLst/>
                          <a:latin typeface="Times New Roman" panose="02020603050405020304" pitchFamily="18" charset="0"/>
                          <a:cs typeface="Times New Roman" panose="02020603050405020304" pitchFamily="18" charset="0"/>
                        </a:rPr>
                        <a:t>2PM</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215kW/m²</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900kW/m²</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3523967304"/>
                  </a:ext>
                </a:extLst>
              </a:tr>
              <a:tr h="339406">
                <a:tc>
                  <a:txBody>
                    <a:bodyPr/>
                    <a:lstStyle/>
                    <a:p>
                      <a:pPr algn="ctr" fontAlgn="b"/>
                      <a:r>
                        <a:rPr lang="en-IN" sz="1800" u="none" strike="noStrike">
                          <a:effectLst/>
                          <a:latin typeface="Times New Roman" panose="02020603050405020304" pitchFamily="18" charset="0"/>
                          <a:cs typeface="Times New Roman" panose="02020603050405020304" pitchFamily="18" charset="0"/>
                        </a:rPr>
                        <a:t>4PM</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110kW/m²</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IN" sz="1800" u="none" strike="noStrike" dirty="0">
                          <a:effectLst/>
                          <a:latin typeface="Times New Roman" panose="02020603050405020304" pitchFamily="18" charset="0"/>
                          <a:cs typeface="Times New Roman" panose="02020603050405020304" pitchFamily="18" charset="0"/>
                        </a:rPr>
                        <a:t>600kW/m²</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4054541261"/>
                  </a:ext>
                </a:extLst>
              </a:tr>
            </a:tbl>
          </a:graphicData>
        </a:graphic>
      </p:graphicFrame>
      <p:pic>
        <p:nvPicPr>
          <p:cNvPr id="6" name="Picture 5">
            <a:extLst>
              <a:ext uri="{FF2B5EF4-FFF2-40B4-BE49-F238E27FC236}">
                <a16:creationId xmlns:a16="http://schemas.microsoft.com/office/drawing/2014/main" id="{F10012C5-27B0-4934-9644-9C84504D1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93" y="2297906"/>
            <a:ext cx="8406077" cy="4438174"/>
          </a:xfrm>
          <a:prstGeom prst="rect">
            <a:avLst/>
          </a:prstGeom>
        </p:spPr>
      </p:pic>
      <p:sp>
        <p:nvSpPr>
          <p:cNvPr id="9" name="TextBox 8">
            <a:extLst>
              <a:ext uri="{FF2B5EF4-FFF2-40B4-BE49-F238E27FC236}">
                <a16:creationId xmlns:a16="http://schemas.microsoft.com/office/drawing/2014/main" id="{8FF00023-3773-4C76-AB8B-ED6C641DC966}"/>
              </a:ext>
            </a:extLst>
          </p:cNvPr>
          <p:cNvSpPr txBox="1"/>
          <p:nvPr/>
        </p:nvSpPr>
        <p:spPr>
          <a:xfrm>
            <a:off x="274320" y="1371600"/>
            <a:ext cx="10200640" cy="461665"/>
          </a:xfrm>
          <a:prstGeom prst="rect">
            <a:avLst/>
          </a:prstGeom>
          <a:noFill/>
        </p:spPr>
        <p:txBody>
          <a:bodyPr wrap="square" rtlCol="0">
            <a:spAutoFit/>
          </a:bodyPr>
          <a:lstStyle/>
          <a:p>
            <a:pPr marL="342900" indent="-342900">
              <a:buFont typeface="Arial" panose="020B0604020202090204" pitchFamily="34" charset="0"/>
              <a:buChar char="•"/>
            </a:pPr>
            <a:r>
              <a:rPr lang="en-IN" sz="2400" dirty="0">
                <a:latin typeface="Times New Roman" panose="02020603050405020304" pitchFamily="18" charset="0"/>
                <a:cs typeface="Times New Roman" panose="02020603050405020304" pitchFamily="18" charset="0"/>
              </a:rPr>
              <a:t>Graph for the Global and diffused horizontal radiation using PVsyst (7.2)</a:t>
            </a:r>
          </a:p>
        </p:txBody>
      </p:sp>
    </p:spTree>
    <p:extLst>
      <p:ext uri="{BB962C8B-B14F-4D97-AF65-F5344CB8AC3E}">
        <p14:creationId xmlns:p14="http://schemas.microsoft.com/office/powerpoint/2010/main" val="2778314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3302-A176-41EF-AE49-ABD850EC93E5}"/>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Mathematical Data Analysis</a:t>
            </a:r>
            <a:endParaRPr lang="en-IN" sz="4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18CBC5-70BE-4072-A934-25FED44A0EAF}"/>
              </a:ext>
            </a:extLst>
          </p:cNvPr>
          <p:cNvSpPr>
            <a:spLocks noGrp="1"/>
          </p:cNvSpPr>
          <p:nvPr>
            <p:ph idx="1"/>
          </p:nvPr>
        </p:nvSpPr>
        <p:spPr>
          <a:xfrm>
            <a:off x="838200" y="1825624"/>
            <a:ext cx="10515600" cy="4961255"/>
          </a:xfrm>
        </p:spPr>
        <p:txBody>
          <a:bodyPr/>
          <a:lstStyle/>
          <a:p>
            <a:r>
              <a:rPr lang="en-IN" sz="2400" dirty="0">
                <a:latin typeface="Times New Roman" panose="02020603050405020304" pitchFamily="18" charset="0"/>
                <a:cs typeface="Times New Roman" panose="02020603050405020304" pitchFamily="18" charset="0"/>
              </a:rPr>
              <a:t>Rear side Global irradiance (G</a:t>
            </a:r>
            <a:r>
              <a:rPr lang="en-IN" sz="2400" baseline="-25000" dirty="0">
                <a:latin typeface="Times New Roman" panose="02020603050405020304" pitchFamily="18" charset="0"/>
                <a:cs typeface="Times New Roman" panose="02020603050405020304" pitchFamily="18" charset="0"/>
              </a:rPr>
              <a:t>r</a:t>
            </a:r>
            <a:r>
              <a:rPr lang="en-IN" sz="2400"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Ratio of rear tilted irradiance and horizontal irradiance</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View factor from panel to sky</a:t>
            </a:r>
          </a:p>
          <a:p>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C0D04A-9ABA-4B4F-9D02-F6AE8BDDE4B1}"/>
                  </a:ext>
                </a:extLst>
              </p:cNvPr>
              <p:cNvSpPr txBox="1"/>
              <p:nvPr/>
            </p:nvSpPr>
            <p:spPr>
              <a:xfrm>
                <a:off x="2052320" y="2373723"/>
                <a:ext cx="9408160" cy="6928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IN" i="1" smtClean="0">
                              <a:solidFill>
                                <a:srgbClr val="836967"/>
                              </a:solidFill>
                              <a:latin typeface="Cambria Math" panose="02040503050406030204" pitchFamily="18" charset="0"/>
                            </a:rPr>
                          </m:ctrlPr>
                        </m:sSubPr>
                        <m:e>
                          <m:r>
                            <a:rPr lang="en-IN" i="1">
                              <a:latin typeface="Cambria Math" panose="02040503050406030204" pitchFamily="18" charset="0"/>
                            </a:rPr>
                            <m:t>𝐺</m:t>
                          </m:r>
                        </m:e>
                        <m:sub>
                          <m:r>
                            <a:rPr lang="en-IN" i="1">
                              <a:latin typeface="Cambria Math" panose="02040503050406030204" pitchFamily="18" charset="0"/>
                            </a:rPr>
                            <m:t>𝐹</m:t>
                          </m:r>
                        </m:sub>
                      </m:sSub>
                      <m:r>
                        <a:rPr lang="en-IN" i="0">
                          <a:latin typeface="Cambria Math" panose="02040503050406030204" pitchFamily="18" charset="0"/>
                        </a:rPr>
                        <m:t>=</m:t>
                      </m:r>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𝐺</m:t>
                          </m:r>
                        </m:e>
                        <m:sub>
                          <m:r>
                            <a:rPr lang="en-IN" i="1">
                              <a:latin typeface="Cambria Math" panose="02040503050406030204" pitchFamily="18" charset="0"/>
                            </a:rPr>
                            <m:t>𝑏</m:t>
                          </m:r>
                        </m:sub>
                        <m:sup>
                          <m:r>
                            <a:rPr lang="en-IN" i="1">
                              <a:latin typeface="Cambria Math" panose="02040503050406030204" pitchFamily="18" charset="0"/>
                            </a:rPr>
                            <m:t>𝑅</m:t>
                          </m:r>
                        </m:sup>
                      </m:sSubSup>
                      <m:r>
                        <a:rPr lang="en-IN" i="0">
                          <a:latin typeface="Cambria Math" panose="02040503050406030204" pitchFamily="18" charset="0"/>
                        </a:rPr>
                        <m:t>+</m:t>
                      </m:r>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𝐺</m:t>
                          </m:r>
                        </m:e>
                        <m:sub>
                          <m:r>
                            <a:rPr lang="en-IN" i="1">
                              <a:latin typeface="Cambria Math" panose="02040503050406030204" pitchFamily="18" charset="0"/>
                            </a:rPr>
                            <m:t>𝑑</m:t>
                          </m:r>
                        </m:sub>
                        <m:sup>
                          <m:r>
                            <a:rPr lang="en-IN" i="1">
                              <a:latin typeface="Cambria Math" panose="02040503050406030204" pitchFamily="18" charset="0"/>
                            </a:rPr>
                            <m:t>𝑅</m:t>
                          </m:r>
                        </m:sup>
                      </m:sSubSup>
                      <m:r>
                        <a:rPr lang="en-IN" i="0">
                          <a:latin typeface="Cambria Math" panose="02040503050406030204" pitchFamily="18" charset="0"/>
                        </a:rPr>
                        <m:t>+</m:t>
                      </m:r>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𝐺</m:t>
                          </m:r>
                        </m:e>
                        <m:sub>
                          <m:r>
                            <a:rPr lang="en-IN" i="1">
                              <a:latin typeface="Cambria Math" panose="02040503050406030204" pitchFamily="18" charset="0"/>
                            </a:rPr>
                            <m:t>𝑟</m:t>
                          </m:r>
                        </m:sub>
                        <m:sup>
                          <m:r>
                            <a:rPr lang="en-IN" i="1">
                              <a:latin typeface="Cambria Math" panose="02040503050406030204" pitchFamily="18" charset="0"/>
                            </a:rPr>
                            <m:t>𝑅</m:t>
                          </m:r>
                        </m:sup>
                      </m:sSubSup>
                      <m:r>
                        <a:rPr lang="en-IN" i="0">
                          <a:latin typeface="Cambria Math" panose="02040503050406030204" pitchFamily="18" charset="0"/>
                        </a:rPr>
                        <m:t>=</m:t>
                      </m:r>
                      <m:d>
                        <m:dPr>
                          <m:ctrlPr>
                            <a:rPr lang="en-IN" i="1">
                              <a:solidFill>
                                <a:srgbClr val="836967"/>
                              </a:solidFill>
                              <a:latin typeface="Cambria Math" panose="02040503050406030204" pitchFamily="18" charset="0"/>
                            </a:rPr>
                          </m:ctrlPr>
                        </m:dPr>
                        <m:e>
                          <m:r>
                            <a:rPr lang="en-IN" i="1">
                              <a:latin typeface="Cambria Math" panose="02040503050406030204" pitchFamily="18" charset="0"/>
                            </a:rPr>
                            <m:t>𝐺𝐻𝐼</m:t>
                          </m:r>
                          <m:r>
                            <a:rPr lang="en-IN" i="0">
                              <a:latin typeface="Cambria Math" panose="02040503050406030204" pitchFamily="18" charset="0"/>
                            </a:rPr>
                            <m:t>−</m:t>
                          </m:r>
                          <m:r>
                            <a:rPr lang="en-IN" i="1">
                              <a:latin typeface="Cambria Math" panose="02040503050406030204" pitchFamily="18" charset="0"/>
                            </a:rPr>
                            <m:t>𝐷𝐻𝐼</m:t>
                          </m:r>
                        </m:e>
                      </m:d>
                      <m:r>
                        <a:rPr lang="en-IN" i="0">
                          <a:latin typeface="Cambria Math" panose="02040503050406030204" pitchFamily="18" charset="0"/>
                        </a:rPr>
                        <m:t>∙</m:t>
                      </m:r>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𝑅</m:t>
                          </m:r>
                        </m:e>
                        <m:sub>
                          <m:r>
                            <a:rPr lang="en-IN" i="1">
                              <a:latin typeface="Cambria Math" panose="02040503050406030204" pitchFamily="18" charset="0"/>
                            </a:rPr>
                            <m:t>𝑏</m:t>
                          </m:r>
                        </m:sub>
                        <m:sup>
                          <m:r>
                            <a:rPr lang="en-IN" i="1">
                              <a:latin typeface="Cambria Math" panose="02040503050406030204" pitchFamily="18" charset="0"/>
                            </a:rPr>
                            <m:t>𝑅</m:t>
                          </m:r>
                        </m:sup>
                      </m:sSubSup>
                      <m:r>
                        <a:rPr lang="en-IN" i="0">
                          <a:latin typeface="Cambria Math" panose="02040503050406030204" pitchFamily="18" charset="0"/>
                        </a:rPr>
                        <m:t>+</m:t>
                      </m:r>
                      <m:r>
                        <a:rPr lang="en-IN" i="1">
                          <a:latin typeface="Cambria Math" panose="02040503050406030204" pitchFamily="18" charset="0"/>
                        </a:rPr>
                        <m:t>𝐷𝐻𝐼</m:t>
                      </m:r>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𝑅</m:t>
                          </m:r>
                          <m:r>
                            <a:rPr lang="en-IN" i="0">
                              <a:latin typeface="Cambria Math" panose="02040503050406030204" pitchFamily="18" charset="0"/>
                            </a:rPr>
                            <m:t>−</m:t>
                          </m:r>
                          <m:r>
                            <a:rPr lang="en-IN" i="1">
                              <a:latin typeface="Cambria Math" panose="02040503050406030204" pitchFamily="18" charset="0"/>
                            </a:rPr>
                            <m:t>𝑠𝑘𝑦</m:t>
                          </m:r>
                        </m:sub>
                      </m:sSub>
                      <m:r>
                        <a:rPr lang="en-IN" i="0">
                          <a:latin typeface="Cambria Math" panose="02040503050406030204" pitchFamily="18" charset="0"/>
                        </a:rPr>
                        <m:t>+</m:t>
                      </m:r>
                      <m:r>
                        <a:rPr lang="en-IN" i="1">
                          <a:latin typeface="Cambria Math" panose="02040503050406030204" pitchFamily="18" charset="0"/>
                        </a:rPr>
                        <m:t>𝐺𝐻𝐼</m:t>
                      </m:r>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𝜌</m:t>
                          </m:r>
                        </m:e>
                        <m:sub>
                          <m:r>
                            <a:rPr lang="en-IN" i="1">
                              <a:latin typeface="Cambria Math" panose="02040503050406030204" pitchFamily="18" charset="0"/>
                            </a:rPr>
                            <m:t>𝑃</m:t>
                          </m:r>
                        </m:sub>
                      </m:sSub>
                      <m:r>
                        <a:rPr lang="en-IN" i="0">
                          <a:latin typeface="Cambria Math" panose="02040503050406030204" pitchFamily="18" charset="0"/>
                        </a:rPr>
                        <m:t>∙ </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𝑅</m:t>
                          </m:r>
                          <m:r>
                            <a:rPr lang="en-IN" i="0">
                              <a:latin typeface="Cambria Math" panose="02040503050406030204" pitchFamily="18" charset="0"/>
                            </a:rPr>
                            <m:t>−</m:t>
                          </m:r>
                          <m:r>
                            <a:rPr lang="en-IN" i="1">
                              <a:latin typeface="Cambria Math" panose="02040503050406030204" pitchFamily="18" charset="0"/>
                            </a:rPr>
                            <m:t>𝑢𝑠𝑔𝑟𝑑</m:t>
                          </m:r>
                        </m:sub>
                      </m:sSub>
                      <m:r>
                        <a:rPr lang="en-IN" i="0">
                          <a:latin typeface="Cambria Math" panose="02040503050406030204" pitchFamily="18" charset="0"/>
                        </a:rPr>
                        <m:t>+</m:t>
                      </m:r>
                      <m:r>
                        <a:rPr lang="en-IN" i="1">
                          <a:latin typeface="Cambria Math" panose="02040503050406030204" pitchFamily="18" charset="0"/>
                        </a:rPr>
                        <m:t>𝐷𝐻𝐼</m:t>
                      </m:r>
                      <m:r>
                        <a:rPr lang="en-IN" i="0">
                          <a:latin typeface="Cambria Math" panose="02040503050406030204" pitchFamily="18" charset="0"/>
                        </a:rPr>
                        <m:t>∙</m:t>
                      </m:r>
                      <m:r>
                        <a:rPr lang="en-IN" i="1">
                          <a:latin typeface="Cambria Math" panose="02040503050406030204" pitchFamily="18" charset="0"/>
                        </a:rPr>
                        <m:t>𝐺𝐻𝐼</m:t>
                      </m:r>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𝜌</m:t>
                          </m:r>
                        </m:e>
                        <m:sub>
                          <m:r>
                            <a:rPr lang="en-IN" i="1">
                              <a:latin typeface="Cambria Math" panose="02040503050406030204" pitchFamily="18" charset="0"/>
                            </a:rPr>
                            <m:t>𝑃</m:t>
                          </m:r>
                        </m:sub>
                      </m:sSub>
                      <m:r>
                        <a:rPr lang="en-IN" i="0">
                          <a:latin typeface="Cambria Math" panose="02040503050406030204" pitchFamily="18" charset="0"/>
                        </a:rPr>
                        <m:t>∙ </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𝑅</m:t>
                          </m:r>
                          <m:r>
                            <a:rPr lang="en-IN" i="0">
                              <a:latin typeface="Cambria Math" panose="02040503050406030204" pitchFamily="18" charset="0"/>
                            </a:rPr>
                            <m:t>−</m:t>
                          </m:r>
                          <m:r>
                            <a:rPr lang="en-IN" i="1">
                              <a:latin typeface="Cambria Math" panose="02040503050406030204" pitchFamily="18" charset="0"/>
                            </a:rPr>
                            <m:t>𝑠𝑔𝑟𝑑</m:t>
                          </m:r>
                        </m:sub>
                      </m:sSub>
                    </m:oMath>
                  </m:oMathPara>
                </a14:m>
                <a:endParaRPr lang="en-IN" dirty="0"/>
              </a:p>
            </p:txBody>
          </p:sp>
        </mc:Choice>
        <mc:Fallback xmlns="">
          <p:sp>
            <p:nvSpPr>
              <p:cNvPr id="9" name="TextBox 8">
                <a:extLst>
                  <a:ext uri="{FF2B5EF4-FFF2-40B4-BE49-F238E27FC236}">
                    <a16:creationId xmlns:a16="http://schemas.microsoft.com/office/drawing/2014/main" id="{4EC0D04A-9ABA-4B4F-9D02-F6AE8BDDE4B1}"/>
                  </a:ext>
                </a:extLst>
              </p:cNvPr>
              <p:cNvSpPr txBox="1">
                <a:spLocks noRot="1" noChangeAspect="1" noMove="1" noResize="1" noEditPoints="1" noAdjustHandles="1" noChangeArrowheads="1" noChangeShapeType="1" noTextEdit="1"/>
              </p:cNvSpPr>
              <p:nvPr/>
            </p:nvSpPr>
            <p:spPr>
              <a:xfrm>
                <a:off x="2052320" y="2373723"/>
                <a:ext cx="9408160" cy="692882"/>
              </a:xfrm>
              <a:prstGeom prst="rect">
                <a:avLst/>
              </a:prstGeom>
              <a:blipFill>
                <a:blip r:embed="rId2"/>
                <a:stretch>
                  <a:fillRect b="-526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B13164F-FC6A-4D4D-A2DB-F793BF6B94D0}"/>
                  </a:ext>
                </a:extLst>
              </p:cNvPr>
              <p:cNvSpPr txBox="1"/>
              <p:nvPr/>
            </p:nvSpPr>
            <p:spPr>
              <a:xfrm>
                <a:off x="2418080" y="3791396"/>
                <a:ext cx="6096000" cy="1117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IN" i="1" smtClean="0">
                              <a:solidFill>
                                <a:srgbClr val="836967"/>
                              </a:solidFill>
                              <a:latin typeface="Cambria Math" panose="02040503050406030204" pitchFamily="18" charset="0"/>
                            </a:rPr>
                          </m:ctrlPr>
                        </m:sSubSupPr>
                        <m:e>
                          <m:r>
                            <a:rPr lang="en-IN" i="1">
                              <a:latin typeface="Cambria Math" panose="02040503050406030204" pitchFamily="18" charset="0"/>
                            </a:rPr>
                            <m:t>𝑅</m:t>
                          </m:r>
                        </m:e>
                        <m:sub>
                          <m:r>
                            <a:rPr lang="en-IN" i="1">
                              <a:latin typeface="Cambria Math" panose="02040503050406030204" pitchFamily="18" charset="0"/>
                            </a:rPr>
                            <m:t>𝑏</m:t>
                          </m:r>
                        </m:sub>
                        <m:sup>
                          <m:r>
                            <a:rPr lang="en-IN" i="1">
                              <a:latin typeface="Cambria Math" panose="02040503050406030204" pitchFamily="18" charset="0"/>
                            </a:rPr>
                            <m:t>𝑅</m:t>
                          </m:r>
                        </m:sup>
                      </m:sSubSup>
                      <m:r>
                        <a:rPr lang="en-IN" i="0">
                          <a:latin typeface="Cambria Math" panose="02040503050406030204" pitchFamily="18" charset="0"/>
                        </a:rPr>
                        <m:t>=</m:t>
                      </m:r>
                      <m:d>
                        <m:dPr>
                          <m:begChr m:val="{"/>
                          <m:endChr m:val=""/>
                          <m:ctrlPr>
                            <a:rPr lang="en-IN" i="1">
                              <a:solidFill>
                                <a:srgbClr val="836967"/>
                              </a:solidFill>
                              <a:latin typeface="Cambria Math" panose="02040503050406030204" pitchFamily="18" charset="0"/>
                            </a:rPr>
                          </m:ctrlPr>
                        </m:dPr>
                        <m:e>
                          <m:eqArr>
                            <m:eqArrPr>
                              <m:ctrlPr>
                                <a:rPr lang="en-IN" i="1">
                                  <a:solidFill>
                                    <a:srgbClr val="836967"/>
                                  </a:solidFill>
                                  <a:latin typeface="Cambria Math" panose="02040503050406030204" pitchFamily="18" charset="0"/>
                                </a:rPr>
                              </m:ctrlPr>
                            </m:eqArrPr>
                            <m:e>
                              <m:r>
                                <a:rPr lang="en-IN" i="0">
                                  <a:latin typeface="Cambria Math" panose="02040503050406030204" pitchFamily="18" charset="0"/>
                                </a:rPr>
                                <m:t>&amp;0,</m:t>
                              </m:r>
                            </m:e>
                            <m:e>
                              <m:r>
                                <a:rPr lang="en-IN" i="0">
                                  <a:latin typeface="Cambria Math" panose="02040503050406030204" pitchFamily="18" charset="0"/>
                                </a:rPr>
                                <m:t>&amp;</m:t>
                              </m:r>
                              <m:f>
                                <m:fPr>
                                  <m:ctrlPr>
                                    <a:rPr lang="en-IN" i="1">
                                      <a:solidFill>
                                        <a:srgbClr val="836967"/>
                                      </a:solidFill>
                                      <a:latin typeface="Cambria Math" panose="02040503050406030204" pitchFamily="18" charset="0"/>
                                    </a:rPr>
                                  </m:ctrlPr>
                                </m:fPr>
                                <m:num>
                                  <m:r>
                                    <a:rPr lang="en-IN" i="1">
                                      <a:latin typeface="Cambria Math" panose="02040503050406030204" pitchFamily="18" charset="0"/>
                                    </a:rPr>
                                    <m:t>𝑐𝑜𝑠</m:t>
                                  </m:r>
                                  <m:sSup>
                                    <m:sSupPr>
                                      <m:ctrlPr>
                                        <a:rPr lang="en-IN" i="1">
                                          <a:solidFill>
                                            <a:srgbClr val="836967"/>
                                          </a:solidFill>
                                          <a:latin typeface="Cambria Math" panose="02040503050406030204" pitchFamily="18" charset="0"/>
                                        </a:rPr>
                                      </m:ctrlPr>
                                    </m:sSupPr>
                                    <m:e>
                                      <m:r>
                                        <a:rPr lang="en-IN" i="0">
                                          <a:latin typeface="Cambria Math" panose="02040503050406030204" pitchFamily="18" charset="0"/>
                                        </a:rPr>
                                        <m:t>∅</m:t>
                                      </m:r>
                                    </m:e>
                                    <m:sup>
                                      <m:r>
                                        <a:rPr lang="en-IN" i="1">
                                          <a:latin typeface="Cambria Math" panose="02040503050406030204" pitchFamily="18" charset="0"/>
                                        </a:rPr>
                                        <m:t>𝐹</m:t>
                                      </m:r>
                                    </m:sup>
                                  </m:sSup>
                                </m:num>
                                <m:den>
                                  <m:r>
                                    <a:rPr lang="en-IN" i="1">
                                      <a:latin typeface="Cambria Math" panose="02040503050406030204" pitchFamily="18" charset="0"/>
                                    </a:rPr>
                                    <m:t>𝑐𝑜𝑠</m:t>
                                  </m:r>
                                  <m:sSubSup>
                                    <m:sSubSupPr>
                                      <m:ctrlPr>
                                        <a:rPr lang="en-IN" i="1">
                                          <a:solidFill>
                                            <a:srgbClr val="836967"/>
                                          </a:solidFill>
                                          <a:latin typeface="Cambria Math" panose="02040503050406030204" pitchFamily="18" charset="0"/>
                                        </a:rPr>
                                      </m:ctrlPr>
                                    </m:sSubSupPr>
                                    <m:e>
                                      <m:r>
                                        <a:rPr lang="en-IN" i="0">
                                          <a:latin typeface="Cambria Math" panose="02040503050406030204" pitchFamily="18" charset="0"/>
                                        </a:rPr>
                                        <m:t>∅</m:t>
                                      </m:r>
                                    </m:e>
                                    <m:sub>
                                      <m:r>
                                        <a:rPr lang="en-IN" i="1">
                                          <a:latin typeface="Cambria Math" panose="02040503050406030204" pitchFamily="18" charset="0"/>
                                        </a:rPr>
                                        <m:t>𝑍</m:t>
                                      </m:r>
                                    </m:sub>
                                    <m:sup>
                                      <m:r>
                                        <a:rPr lang="en-IN" i="1">
                                          <a:latin typeface="Cambria Math" panose="02040503050406030204" pitchFamily="18" charset="0"/>
                                        </a:rPr>
                                        <m:t>𝐹</m:t>
                                      </m:r>
                                    </m:sup>
                                  </m:sSubSup>
                                </m:den>
                              </m:f>
                              <m:r>
                                <a:rPr lang="en-IN" i="0">
                                  <a:latin typeface="Cambria Math" panose="02040503050406030204" pitchFamily="18" charset="0"/>
                                </a:rPr>
                                <m:t>,</m:t>
                              </m:r>
                            </m:e>
                          </m:eqArr>
                        </m:e>
                      </m:d>
                      <m:r>
                        <a:rPr lang="en-IN" i="0">
                          <a:latin typeface="Cambria Math" panose="02040503050406030204" pitchFamily="18" charset="0"/>
                        </a:rPr>
                        <m:t> ,  </m:t>
                      </m:r>
                      <m:f>
                        <m:fPr>
                          <m:type m:val="noBar"/>
                          <m:ctrlPr>
                            <a:rPr lang="en-IN" i="1">
                              <a:solidFill>
                                <a:srgbClr val="836967"/>
                              </a:solidFill>
                              <a:latin typeface="Cambria Math" panose="02040503050406030204" pitchFamily="18" charset="0"/>
                            </a:rPr>
                          </m:ctrlPr>
                        </m:fPr>
                        <m:num>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𝛾</m:t>
                              </m:r>
                            </m:e>
                            <m:sub>
                              <m:r>
                                <a:rPr lang="en-IN" i="1">
                                  <a:latin typeface="Cambria Math" panose="02040503050406030204" pitchFamily="18" charset="0"/>
                                </a:rPr>
                                <m:t>𝑃</m:t>
                              </m:r>
                            </m:sub>
                          </m:sSub>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r>
                                <a:rPr lang="en-IN" i="1">
                                  <a:latin typeface="Cambria Math" panose="02040503050406030204" pitchFamily="18" charset="0"/>
                                </a:rPr>
                                <m:t>𝜋</m:t>
                              </m:r>
                            </m:num>
                            <m:den>
                              <m:r>
                                <a:rPr lang="en-IN" i="0">
                                  <a:latin typeface="Cambria Math" panose="02040503050406030204" pitchFamily="18" charset="0"/>
                                </a:rPr>
                                <m:t>2</m:t>
                              </m:r>
                            </m:den>
                          </m:f>
                          <m:r>
                            <a:rPr lang="en-IN" i="0">
                              <a:latin typeface="Cambria Math" panose="02040503050406030204" pitchFamily="18" charset="0"/>
                            </a:rPr>
                            <m:t>≤</m:t>
                          </m:r>
                          <m:r>
                            <a:rPr lang="en-IN" i="1">
                              <a:latin typeface="Cambria Math" panose="02040503050406030204" pitchFamily="18" charset="0"/>
                            </a:rPr>
                            <m:t>𝜔</m:t>
                          </m:r>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𝛾</m:t>
                              </m:r>
                            </m:e>
                            <m:sub>
                              <m:r>
                                <a:rPr lang="en-IN" i="1">
                                  <a:latin typeface="Cambria Math" panose="02040503050406030204" pitchFamily="18" charset="0"/>
                                </a:rPr>
                                <m:t>𝑃</m:t>
                              </m:r>
                            </m:sub>
                          </m:sSub>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r>
                                <a:rPr lang="en-IN" i="1">
                                  <a:latin typeface="Cambria Math" panose="02040503050406030204" pitchFamily="18" charset="0"/>
                                </a:rPr>
                                <m:t>𝜋</m:t>
                              </m:r>
                            </m:num>
                            <m:den>
                              <m:r>
                                <a:rPr lang="en-IN" i="0">
                                  <a:latin typeface="Cambria Math" panose="02040503050406030204" pitchFamily="18" charset="0"/>
                                </a:rPr>
                                <m:t>2</m:t>
                              </m:r>
                            </m:den>
                          </m:f>
                        </m:num>
                        <m:den>
                          <m:r>
                            <a:rPr lang="en-IN" i="1">
                              <a:latin typeface="Cambria Math" panose="02040503050406030204" pitchFamily="18" charset="0"/>
                            </a:rPr>
                            <m:t>𝜔</m:t>
                          </m:r>
                          <m:r>
                            <a:rPr lang="en-IN" i="0">
                              <a:latin typeface="Cambria Math" panose="02040503050406030204" pitchFamily="18" charset="0"/>
                            </a:rPr>
                            <m:t>&lt;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𝛾</m:t>
                              </m:r>
                            </m:e>
                            <m:sub>
                              <m:r>
                                <a:rPr lang="en-IN" i="1">
                                  <a:latin typeface="Cambria Math" panose="02040503050406030204" pitchFamily="18" charset="0"/>
                                </a:rPr>
                                <m:t>𝑃</m:t>
                              </m:r>
                            </m:sub>
                          </m:sSub>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r>
                                <a:rPr lang="en-IN" i="1">
                                  <a:latin typeface="Cambria Math" panose="02040503050406030204" pitchFamily="18" charset="0"/>
                                </a:rPr>
                                <m:t>𝜋</m:t>
                              </m:r>
                            </m:num>
                            <m:den>
                              <m:r>
                                <a:rPr lang="en-IN" i="0">
                                  <a:latin typeface="Cambria Math" panose="02040503050406030204" pitchFamily="18" charset="0"/>
                                </a:rPr>
                                <m:t>2</m:t>
                              </m:r>
                            </m:den>
                          </m:f>
                          <m:r>
                            <a:rPr lang="en-IN" i="1">
                              <a:latin typeface="Cambria Math" panose="02040503050406030204" pitchFamily="18" charset="0"/>
                            </a:rPr>
                            <m:t>𝑜𝑟</m:t>
                          </m:r>
                          <m:r>
                            <a:rPr lang="en-IN" i="0">
                              <a:latin typeface="Cambria Math" panose="02040503050406030204" pitchFamily="18" charset="0"/>
                            </a:rPr>
                            <m:t> </m:t>
                          </m:r>
                          <m:r>
                            <a:rPr lang="en-IN" i="1">
                              <a:latin typeface="Cambria Math" panose="02040503050406030204" pitchFamily="18" charset="0"/>
                            </a:rPr>
                            <m:t>𝜔</m:t>
                          </m:r>
                          <m:r>
                            <a:rPr lang="en-IN" i="0">
                              <a:latin typeface="Cambria Math" panose="02040503050406030204" pitchFamily="18" charset="0"/>
                            </a:rPr>
                            <m:t>&gt;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𝛾</m:t>
                              </m:r>
                            </m:e>
                            <m:sub>
                              <m:r>
                                <a:rPr lang="en-IN" i="1">
                                  <a:latin typeface="Cambria Math" panose="02040503050406030204" pitchFamily="18" charset="0"/>
                                </a:rPr>
                                <m:t>𝑃</m:t>
                              </m:r>
                            </m:sub>
                          </m:sSub>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r>
                                <a:rPr lang="en-IN" i="1">
                                  <a:latin typeface="Cambria Math" panose="02040503050406030204" pitchFamily="18" charset="0"/>
                                </a:rPr>
                                <m:t>𝜋</m:t>
                              </m:r>
                            </m:num>
                            <m:den>
                              <m:r>
                                <a:rPr lang="en-IN" i="0">
                                  <a:latin typeface="Cambria Math" panose="02040503050406030204" pitchFamily="18" charset="0"/>
                                </a:rPr>
                                <m:t>2</m:t>
                              </m:r>
                            </m:den>
                          </m:f>
                        </m:den>
                      </m:f>
                    </m:oMath>
                  </m:oMathPara>
                </a14:m>
                <a:endParaRPr lang="en-IN" dirty="0"/>
              </a:p>
            </p:txBody>
          </p:sp>
        </mc:Choice>
        <mc:Fallback xmlns="">
          <p:sp>
            <p:nvSpPr>
              <p:cNvPr id="10" name="TextBox 9">
                <a:extLst>
                  <a:ext uri="{FF2B5EF4-FFF2-40B4-BE49-F238E27FC236}">
                    <a16:creationId xmlns:a16="http://schemas.microsoft.com/office/drawing/2014/main" id="{7B13164F-FC6A-4D4D-A2DB-F793BF6B94D0}"/>
                  </a:ext>
                </a:extLst>
              </p:cNvPr>
              <p:cNvSpPr txBox="1">
                <a:spLocks noRot="1" noChangeAspect="1" noMove="1" noResize="1" noEditPoints="1" noAdjustHandles="1" noChangeArrowheads="1" noChangeShapeType="1" noTextEdit="1"/>
              </p:cNvSpPr>
              <p:nvPr/>
            </p:nvSpPr>
            <p:spPr>
              <a:xfrm>
                <a:off x="2418080" y="3791396"/>
                <a:ext cx="6096000" cy="1117998"/>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FD44B53-50FF-4875-816C-A7EADC5E7972}"/>
                  </a:ext>
                </a:extLst>
              </p:cNvPr>
              <p:cNvSpPr txBox="1"/>
              <p:nvPr/>
            </p:nvSpPr>
            <p:spPr>
              <a:xfrm>
                <a:off x="0" y="5567973"/>
                <a:ext cx="6096000" cy="6235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rgbClr val="836967"/>
                              </a:solidFill>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𝑅</m:t>
                          </m:r>
                          <m:r>
                            <a:rPr lang="en-IN" i="0">
                              <a:latin typeface="Cambria Math" panose="02040503050406030204" pitchFamily="18" charset="0"/>
                            </a:rPr>
                            <m:t>−</m:t>
                          </m:r>
                          <m:r>
                            <a:rPr lang="en-IN" i="1">
                              <a:latin typeface="Cambria Math" panose="02040503050406030204" pitchFamily="18" charset="0"/>
                            </a:rPr>
                            <m:t>𝑠𝑘𝑦</m:t>
                          </m:r>
                        </m:sub>
                      </m:sSub>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r>
                            <a:rPr lang="en-IN" i="0">
                              <a:latin typeface="Cambria Math" panose="02040503050406030204" pitchFamily="18" charset="0"/>
                            </a:rPr>
                            <m:t>1−</m:t>
                          </m:r>
                          <m:r>
                            <a:rPr lang="en-IN" i="1">
                              <a:latin typeface="Cambria Math" panose="02040503050406030204" pitchFamily="18" charset="0"/>
                            </a:rPr>
                            <m:t>𝑐𝑜𝑠</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𝛽</m:t>
                              </m:r>
                            </m:e>
                            <m:sub>
                              <m:r>
                                <a:rPr lang="en-IN" i="1">
                                  <a:latin typeface="Cambria Math" panose="02040503050406030204" pitchFamily="18" charset="0"/>
                                </a:rPr>
                                <m:t>𝑝</m:t>
                              </m:r>
                            </m:sub>
                          </m:sSub>
                        </m:num>
                        <m:den>
                          <m:r>
                            <a:rPr lang="en-IN" i="0">
                              <a:latin typeface="Cambria Math" panose="02040503050406030204" pitchFamily="18" charset="0"/>
                            </a:rPr>
                            <m:t>2</m:t>
                          </m:r>
                        </m:den>
                      </m:f>
                    </m:oMath>
                  </m:oMathPara>
                </a14:m>
                <a:endParaRPr lang="en-IN" dirty="0"/>
              </a:p>
            </p:txBody>
          </p:sp>
        </mc:Choice>
        <mc:Fallback xmlns="">
          <p:sp>
            <p:nvSpPr>
              <p:cNvPr id="12" name="TextBox 11">
                <a:extLst>
                  <a:ext uri="{FF2B5EF4-FFF2-40B4-BE49-F238E27FC236}">
                    <a16:creationId xmlns:a16="http://schemas.microsoft.com/office/drawing/2014/main" id="{5FD44B53-50FF-4875-816C-A7EADC5E7972}"/>
                  </a:ext>
                </a:extLst>
              </p:cNvPr>
              <p:cNvSpPr txBox="1">
                <a:spLocks noRot="1" noChangeAspect="1" noMove="1" noResize="1" noEditPoints="1" noAdjustHandles="1" noChangeArrowheads="1" noChangeShapeType="1" noTextEdit="1"/>
              </p:cNvSpPr>
              <p:nvPr/>
            </p:nvSpPr>
            <p:spPr>
              <a:xfrm>
                <a:off x="0" y="5567973"/>
                <a:ext cx="6096000" cy="623569"/>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635954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F9E2-91ED-412C-928A-F894FAD35DF3}"/>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Mathematical Data Analysis</a:t>
            </a:r>
            <a:endParaRPr lang="en-IN" sz="4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8D644B3-DF22-41AF-BBED-1B4A6D4A4FB7}"/>
              </a:ext>
            </a:extLst>
          </p:cNvPr>
          <p:cNvSpPr>
            <a:spLocks noGrp="1"/>
          </p:cNvSpPr>
          <p:nvPr>
            <p:ph idx="1"/>
          </p:nvPr>
        </p:nvSpPr>
        <p:spPr/>
        <p:txBody>
          <a:bodyPr/>
          <a:lstStyle/>
          <a:p>
            <a:r>
              <a:rPr lang="en-IN" sz="2400" dirty="0">
                <a:latin typeface="Times New Roman" panose="02020603050405020304" pitchFamily="18" charset="0"/>
                <a:cs typeface="Times New Roman" panose="02020603050405020304" pitchFamily="18" charset="0"/>
              </a:rPr>
              <a:t>View factor of rear side to unshaded ground X</a:t>
            </a:r>
            <a:r>
              <a:rPr lang="en-IN" sz="2400" i="0" baseline="-25000" dirty="0">
                <a:latin typeface="Times New Roman" panose="02020603050405020304" pitchFamily="18" charset="0"/>
                <a:cs typeface="Times New Roman" panose="02020603050405020304" pitchFamily="18" charset="0"/>
              </a:rPr>
              <a:t>R-</a:t>
            </a:r>
            <a:r>
              <a:rPr lang="en-IN" sz="2400" i="0" baseline="-25000" dirty="0" err="1">
                <a:latin typeface="Times New Roman" panose="02020603050405020304" pitchFamily="18" charset="0"/>
                <a:cs typeface="Times New Roman" panose="02020603050405020304" pitchFamily="18" charset="0"/>
              </a:rPr>
              <a:t>usgrd</a:t>
            </a:r>
            <a:endParaRPr lang="en-IN" sz="2400" i="0" baseline="-25000" dirty="0">
              <a:latin typeface="Times New Roman" panose="02020603050405020304" pitchFamily="18" charset="0"/>
              <a:cs typeface="Times New Roman" panose="02020603050405020304" pitchFamily="18" charset="0"/>
            </a:endParaRPr>
          </a:p>
          <a:p>
            <a:endParaRPr lang="en-IN"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51FE7EB-570D-4E8F-97FC-F7AE71871F72}"/>
                  </a:ext>
                </a:extLst>
              </p:cNvPr>
              <p:cNvSpPr txBox="1"/>
              <p:nvPr/>
            </p:nvSpPr>
            <p:spPr>
              <a:xfrm>
                <a:off x="436880" y="2369449"/>
                <a:ext cx="6096000"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rgbClr val="836967"/>
                              </a:solidFill>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𝑅</m:t>
                          </m:r>
                          <m:r>
                            <a:rPr lang="en-IN" i="0">
                              <a:latin typeface="Cambria Math" panose="02040503050406030204" pitchFamily="18" charset="0"/>
                            </a:rPr>
                            <m:t>−</m:t>
                          </m:r>
                          <m:r>
                            <a:rPr lang="en-IN" i="1">
                              <a:latin typeface="Cambria Math" panose="02040503050406030204" pitchFamily="18" charset="0"/>
                            </a:rPr>
                            <m:t>𝑢𝑠𝑔𝑟𝑑</m:t>
                          </m:r>
                        </m:sub>
                      </m:sSub>
                      <m:r>
                        <a:rPr lang="en-IN" i="0">
                          <a:latin typeface="Cambria Math" panose="02040503050406030204" pitchFamily="18" charset="0"/>
                        </a:rPr>
                        <m:t>= </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𝑅</m:t>
                          </m:r>
                          <m:r>
                            <a:rPr lang="en-IN" i="0">
                              <a:latin typeface="Cambria Math" panose="02040503050406030204" pitchFamily="18" charset="0"/>
                            </a:rPr>
                            <m:t>−</m:t>
                          </m:r>
                          <m:r>
                            <a:rPr lang="en-IN" i="1">
                              <a:latin typeface="Cambria Math" panose="02040503050406030204" pitchFamily="18" charset="0"/>
                            </a:rPr>
                            <m:t>𝐷𝑄</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𝑅</m:t>
                          </m:r>
                          <m:r>
                            <a:rPr lang="en-IN" i="0">
                              <a:latin typeface="Cambria Math" panose="02040503050406030204" pitchFamily="18" charset="0"/>
                            </a:rPr>
                            <m:t>−</m:t>
                          </m:r>
                          <m:r>
                            <a:rPr lang="en-IN" i="1">
                              <a:latin typeface="Cambria Math" panose="02040503050406030204" pitchFamily="18" charset="0"/>
                            </a:rPr>
                            <m:t>𝐶𝐹</m:t>
                          </m:r>
                        </m:sub>
                      </m:sSub>
                    </m:oMath>
                  </m:oMathPara>
                </a14:m>
                <a:endParaRPr lang="en-IN" dirty="0"/>
              </a:p>
            </p:txBody>
          </p:sp>
        </mc:Choice>
        <mc:Fallback xmlns="">
          <p:sp>
            <p:nvSpPr>
              <p:cNvPr id="10" name="TextBox 9">
                <a:extLst>
                  <a:ext uri="{FF2B5EF4-FFF2-40B4-BE49-F238E27FC236}">
                    <a16:creationId xmlns:a16="http://schemas.microsoft.com/office/drawing/2014/main" id="{551FE7EB-570D-4E8F-97FC-F7AE71871F72}"/>
                  </a:ext>
                </a:extLst>
              </p:cNvPr>
              <p:cNvSpPr txBox="1">
                <a:spLocks noRot="1" noChangeAspect="1" noMove="1" noResize="1" noEditPoints="1" noAdjustHandles="1" noChangeArrowheads="1" noChangeShapeType="1" noTextEdit="1"/>
              </p:cNvSpPr>
              <p:nvPr/>
            </p:nvSpPr>
            <p:spPr>
              <a:xfrm>
                <a:off x="436880" y="2369449"/>
                <a:ext cx="6096000" cy="391902"/>
              </a:xfrm>
              <a:prstGeom prst="rect">
                <a:avLst/>
              </a:prstGeom>
              <a:blipFill>
                <a:blip r:embed="rId2"/>
                <a:stretch>
                  <a:fillRect b="-937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05938F2-0800-49F6-A274-F9E1428F7444}"/>
                  </a:ext>
                </a:extLst>
              </p:cNvPr>
              <p:cNvSpPr txBox="1"/>
              <p:nvPr/>
            </p:nvSpPr>
            <p:spPr>
              <a:xfrm>
                <a:off x="838200" y="2849351"/>
                <a:ext cx="6096000" cy="672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rgbClr val="836967"/>
                              </a:solidFill>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𝑅</m:t>
                          </m:r>
                          <m:r>
                            <a:rPr lang="en-IN" i="0">
                              <a:latin typeface="Cambria Math" panose="02040503050406030204" pitchFamily="18" charset="0"/>
                            </a:rPr>
                            <m:t>−</m:t>
                          </m:r>
                          <m:r>
                            <a:rPr lang="en-IN" i="1">
                              <a:latin typeface="Cambria Math" panose="02040503050406030204" pitchFamily="18" charset="0"/>
                            </a:rPr>
                            <m:t>𝐷𝑄</m:t>
                          </m:r>
                        </m:sub>
                      </m:sSub>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𝑋</m:t>
                              </m:r>
                            </m:e>
                            <m:sub>
                              <m:r>
                                <a:rPr lang="en-IN" i="1">
                                  <a:latin typeface="Cambria Math" panose="02040503050406030204" pitchFamily="18" charset="0"/>
                                </a:rPr>
                                <m:t>𝑂𝐹</m:t>
                              </m:r>
                              <m:r>
                                <a:rPr lang="en-IN" i="0">
                                  <a:latin typeface="Cambria Math" panose="02040503050406030204" pitchFamily="18" charset="0"/>
                                </a:rPr>
                                <m:t>−</m:t>
                              </m:r>
                              <m:r>
                                <a:rPr lang="en-IN" i="1">
                                  <a:latin typeface="Cambria Math" panose="02040503050406030204" pitchFamily="18" charset="0"/>
                                </a:rPr>
                                <m:t>𝐷𝑄</m:t>
                              </m:r>
                            </m:sub>
                            <m:sup>
                              <m:r>
                                <a:rPr lang="en-IN" i="1">
                                  <a:latin typeface="Cambria Math" panose="02040503050406030204" pitchFamily="18" charset="0"/>
                                </a:rPr>
                                <m:t>𝑅</m:t>
                              </m:r>
                            </m:sup>
                          </m:sSubSup>
                          <m:r>
                            <a:rPr lang="en-IN" i="0">
                              <a:latin typeface="Cambria Math" panose="02040503050406030204" pitchFamily="18" charset="0"/>
                            </a:rPr>
                            <m:t>∙</m:t>
                          </m:r>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𝑂𝐹</m:t>
                              </m:r>
                            </m:e>
                          </m:acc>
                          <m:r>
                            <a:rPr lang="en-IN" i="0">
                              <a:latin typeface="Cambria Math" panose="02040503050406030204" pitchFamily="18" charset="0"/>
                            </a:rPr>
                            <m:t>−</m:t>
                          </m:r>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𝑋</m:t>
                              </m:r>
                            </m:e>
                            <m:sub>
                              <m:r>
                                <a:rPr lang="en-IN" i="1">
                                  <a:latin typeface="Cambria Math" panose="02040503050406030204" pitchFamily="18" charset="0"/>
                                </a:rPr>
                                <m:t>𝐴𝐹</m:t>
                              </m:r>
                              <m:r>
                                <a:rPr lang="en-IN" i="0">
                                  <a:latin typeface="Cambria Math" panose="02040503050406030204" pitchFamily="18" charset="0"/>
                                </a:rPr>
                                <m:t>−</m:t>
                              </m:r>
                              <m:r>
                                <a:rPr lang="en-IN" i="1">
                                  <a:latin typeface="Cambria Math" panose="02040503050406030204" pitchFamily="18" charset="0"/>
                                </a:rPr>
                                <m:t>𝐷𝑄</m:t>
                              </m:r>
                            </m:sub>
                            <m:sup>
                              <m:r>
                                <a:rPr lang="en-IN" i="1">
                                  <a:latin typeface="Cambria Math" panose="02040503050406030204" pitchFamily="18" charset="0"/>
                                </a:rPr>
                                <m:t>𝑅</m:t>
                              </m:r>
                            </m:sup>
                          </m:sSubSup>
                          <m:r>
                            <a:rPr lang="en-IN" i="0">
                              <a:latin typeface="Cambria Math" panose="02040503050406030204" pitchFamily="18" charset="0"/>
                            </a:rPr>
                            <m:t>∙</m:t>
                          </m:r>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𝐴𝐹</m:t>
                              </m:r>
                            </m:e>
                          </m:acc>
                        </m:num>
                        <m:den>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𝑂𝐴</m:t>
                              </m:r>
                            </m:e>
                          </m:acc>
                        </m:den>
                      </m:f>
                    </m:oMath>
                  </m:oMathPara>
                </a14:m>
                <a:endParaRPr lang="en-IN" dirty="0"/>
              </a:p>
            </p:txBody>
          </p:sp>
        </mc:Choice>
        <mc:Fallback xmlns="">
          <p:sp>
            <p:nvSpPr>
              <p:cNvPr id="12" name="TextBox 11">
                <a:extLst>
                  <a:ext uri="{FF2B5EF4-FFF2-40B4-BE49-F238E27FC236}">
                    <a16:creationId xmlns:a16="http://schemas.microsoft.com/office/drawing/2014/main" id="{405938F2-0800-49F6-A274-F9E1428F7444}"/>
                  </a:ext>
                </a:extLst>
              </p:cNvPr>
              <p:cNvSpPr txBox="1">
                <a:spLocks noRot="1" noChangeAspect="1" noMove="1" noResize="1" noEditPoints="1" noAdjustHandles="1" noChangeArrowheads="1" noChangeShapeType="1" noTextEdit="1"/>
              </p:cNvSpPr>
              <p:nvPr/>
            </p:nvSpPr>
            <p:spPr>
              <a:xfrm>
                <a:off x="838200" y="2849351"/>
                <a:ext cx="6096000" cy="672941"/>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DAE6FAF-689D-4482-A5AE-B9185A24470D}"/>
                  </a:ext>
                </a:extLst>
              </p:cNvPr>
              <p:cNvSpPr txBox="1"/>
              <p:nvPr/>
            </p:nvSpPr>
            <p:spPr>
              <a:xfrm>
                <a:off x="767080" y="3576584"/>
                <a:ext cx="6096000" cy="6624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rgbClr val="836967"/>
                              </a:solidFill>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𝑅</m:t>
                          </m:r>
                          <m:r>
                            <a:rPr lang="en-IN" i="0">
                              <a:latin typeface="Cambria Math" panose="02040503050406030204" pitchFamily="18" charset="0"/>
                            </a:rPr>
                            <m:t>−</m:t>
                          </m:r>
                          <m:r>
                            <a:rPr lang="en-IN" i="1">
                              <a:latin typeface="Cambria Math" panose="02040503050406030204" pitchFamily="18" charset="0"/>
                            </a:rPr>
                            <m:t>𝐶𝐹</m:t>
                          </m:r>
                        </m:sub>
                      </m:sSub>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𝑋</m:t>
                              </m:r>
                            </m:e>
                            <m:sub>
                              <m:r>
                                <a:rPr lang="en-IN" i="1">
                                  <a:latin typeface="Cambria Math" panose="02040503050406030204" pitchFamily="18" charset="0"/>
                                </a:rPr>
                                <m:t>𝑂𝐹</m:t>
                              </m:r>
                              <m:r>
                                <a:rPr lang="en-IN" i="0">
                                  <a:latin typeface="Cambria Math" panose="02040503050406030204" pitchFamily="18" charset="0"/>
                                </a:rPr>
                                <m:t>−</m:t>
                              </m:r>
                              <m:r>
                                <a:rPr lang="en-IN" i="1">
                                  <a:latin typeface="Cambria Math" panose="02040503050406030204" pitchFamily="18" charset="0"/>
                                </a:rPr>
                                <m:t>𝐶𝐹</m:t>
                              </m:r>
                            </m:sub>
                            <m:sup>
                              <m:r>
                                <a:rPr lang="en-IN" i="1">
                                  <a:latin typeface="Cambria Math" panose="02040503050406030204" pitchFamily="18" charset="0"/>
                                </a:rPr>
                                <m:t>𝑅</m:t>
                              </m:r>
                            </m:sup>
                          </m:sSubSup>
                          <m:r>
                            <a:rPr lang="en-IN" i="0">
                              <a:latin typeface="Cambria Math" panose="02040503050406030204" pitchFamily="18" charset="0"/>
                            </a:rPr>
                            <m:t>∙</m:t>
                          </m:r>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𝑂𝐹</m:t>
                              </m:r>
                            </m:e>
                          </m:acc>
                          <m:r>
                            <a:rPr lang="en-IN" i="0">
                              <a:latin typeface="Cambria Math" panose="02040503050406030204" pitchFamily="18" charset="0"/>
                            </a:rPr>
                            <m:t>−</m:t>
                          </m:r>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𝑋</m:t>
                              </m:r>
                            </m:e>
                            <m:sub>
                              <m:r>
                                <a:rPr lang="en-IN" i="1">
                                  <a:latin typeface="Cambria Math" panose="02040503050406030204" pitchFamily="18" charset="0"/>
                                </a:rPr>
                                <m:t>𝐴𝐹</m:t>
                              </m:r>
                              <m:r>
                                <a:rPr lang="en-IN" i="0">
                                  <a:latin typeface="Cambria Math" panose="02040503050406030204" pitchFamily="18" charset="0"/>
                                </a:rPr>
                                <m:t>−</m:t>
                              </m:r>
                              <m:r>
                                <a:rPr lang="en-IN" i="1">
                                  <a:latin typeface="Cambria Math" panose="02040503050406030204" pitchFamily="18" charset="0"/>
                                </a:rPr>
                                <m:t>𝐶𝐹</m:t>
                              </m:r>
                            </m:sub>
                            <m:sup>
                              <m:r>
                                <a:rPr lang="en-IN" i="1">
                                  <a:latin typeface="Cambria Math" panose="02040503050406030204" pitchFamily="18" charset="0"/>
                                </a:rPr>
                                <m:t>𝑅</m:t>
                              </m:r>
                            </m:sup>
                          </m:sSubSup>
                          <m:r>
                            <a:rPr lang="en-IN" i="0">
                              <a:latin typeface="Cambria Math" panose="02040503050406030204" pitchFamily="18" charset="0"/>
                            </a:rPr>
                            <m:t>∙</m:t>
                          </m:r>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𝐴𝐹</m:t>
                              </m:r>
                            </m:e>
                          </m:acc>
                        </m:num>
                        <m:den>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𝑂𝐴</m:t>
                              </m:r>
                            </m:e>
                          </m:acc>
                        </m:den>
                      </m:f>
                    </m:oMath>
                  </m:oMathPara>
                </a14:m>
                <a:endParaRPr lang="en-IN" dirty="0"/>
              </a:p>
            </p:txBody>
          </p:sp>
        </mc:Choice>
        <mc:Fallback xmlns="">
          <p:sp>
            <p:nvSpPr>
              <p:cNvPr id="14" name="TextBox 13">
                <a:extLst>
                  <a:ext uri="{FF2B5EF4-FFF2-40B4-BE49-F238E27FC236}">
                    <a16:creationId xmlns:a16="http://schemas.microsoft.com/office/drawing/2014/main" id="{6DAE6FAF-689D-4482-A5AE-B9185A24470D}"/>
                  </a:ext>
                </a:extLst>
              </p:cNvPr>
              <p:cNvSpPr txBox="1">
                <a:spLocks noRot="1" noChangeAspect="1" noMove="1" noResize="1" noEditPoints="1" noAdjustHandles="1" noChangeArrowheads="1" noChangeShapeType="1" noTextEdit="1"/>
              </p:cNvSpPr>
              <p:nvPr/>
            </p:nvSpPr>
            <p:spPr>
              <a:xfrm>
                <a:off x="767080" y="3576584"/>
                <a:ext cx="6096000" cy="662489"/>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6AF2384-622B-4013-8E67-A2C0B954CAF6}"/>
                  </a:ext>
                </a:extLst>
              </p:cNvPr>
              <p:cNvSpPr txBox="1"/>
              <p:nvPr/>
            </p:nvSpPr>
            <p:spPr>
              <a:xfrm>
                <a:off x="1818640" y="4239073"/>
                <a:ext cx="6096000" cy="658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IN" i="1" smtClean="0">
                              <a:solidFill>
                                <a:srgbClr val="836967"/>
                              </a:solidFill>
                              <a:latin typeface="Cambria Math" panose="02040503050406030204" pitchFamily="18" charset="0"/>
                            </a:rPr>
                          </m:ctrlPr>
                        </m:sSubSupPr>
                        <m:e>
                          <m:r>
                            <a:rPr lang="en-IN" i="1">
                              <a:latin typeface="Cambria Math" panose="02040503050406030204" pitchFamily="18" charset="0"/>
                            </a:rPr>
                            <m:t>𝑋</m:t>
                          </m:r>
                        </m:e>
                        <m:sub>
                          <m:r>
                            <a:rPr lang="en-IN" i="1">
                              <a:latin typeface="Cambria Math" panose="02040503050406030204" pitchFamily="18" charset="0"/>
                            </a:rPr>
                            <m:t>𝑂𝐹</m:t>
                          </m:r>
                          <m:r>
                            <a:rPr lang="en-IN" i="0">
                              <a:latin typeface="Cambria Math" panose="02040503050406030204" pitchFamily="18" charset="0"/>
                            </a:rPr>
                            <m:t>−</m:t>
                          </m:r>
                          <m:r>
                            <a:rPr lang="en-IN" i="1">
                              <a:latin typeface="Cambria Math" panose="02040503050406030204" pitchFamily="18" charset="0"/>
                            </a:rPr>
                            <m:t>𝐷𝑄</m:t>
                          </m:r>
                        </m:sub>
                        <m:sup>
                          <m:r>
                            <a:rPr lang="en-IN" i="1">
                              <a:latin typeface="Cambria Math" panose="02040503050406030204" pitchFamily="18" charset="0"/>
                            </a:rPr>
                            <m:t>𝑅</m:t>
                          </m:r>
                        </m:sup>
                      </m:sSubSup>
                      <m:r>
                        <a:rPr lang="en-IN" i="0">
                          <a:latin typeface="Cambria Math" panose="02040503050406030204" pitchFamily="18" charset="0"/>
                        </a:rPr>
                        <m:t>=</m:t>
                      </m:r>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𝑋</m:t>
                          </m:r>
                        </m:e>
                        <m:sub>
                          <m:r>
                            <a:rPr lang="en-IN" i="1">
                              <a:latin typeface="Cambria Math" panose="02040503050406030204" pitchFamily="18" charset="0"/>
                            </a:rPr>
                            <m:t>𝑂𝐹</m:t>
                          </m:r>
                          <m:r>
                            <a:rPr lang="en-IN" i="0">
                              <a:latin typeface="Cambria Math" panose="02040503050406030204" pitchFamily="18" charset="0"/>
                            </a:rPr>
                            <m:t>−</m:t>
                          </m:r>
                          <m:r>
                            <a:rPr lang="en-IN" i="1">
                              <a:latin typeface="Cambria Math" panose="02040503050406030204" pitchFamily="18" charset="0"/>
                            </a:rPr>
                            <m:t>𝐹𝑄</m:t>
                          </m:r>
                        </m:sub>
                        <m:sup>
                          <m:r>
                            <a:rPr lang="en-IN" i="1">
                              <a:latin typeface="Cambria Math" panose="02040503050406030204" pitchFamily="18" charset="0"/>
                            </a:rPr>
                            <m:t>𝑅</m:t>
                          </m:r>
                        </m:sup>
                      </m:sSubSup>
                      <m:r>
                        <a:rPr lang="en-IN" i="0">
                          <a:latin typeface="Cambria Math" panose="02040503050406030204" pitchFamily="18" charset="0"/>
                        </a:rPr>
                        <m:t>−</m:t>
                      </m:r>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𝑋</m:t>
                          </m:r>
                        </m:e>
                        <m:sub>
                          <m:r>
                            <a:rPr lang="en-IN" i="1">
                              <a:latin typeface="Cambria Math" panose="02040503050406030204" pitchFamily="18" charset="0"/>
                            </a:rPr>
                            <m:t>𝑂𝐹</m:t>
                          </m:r>
                          <m:r>
                            <a:rPr lang="en-IN" i="0">
                              <a:latin typeface="Cambria Math" panose="02040503050406030204" pitchFamily="18" charset="0"/>
                            </a:rPr>
                            <m:t>−</m:t>
                          </m:r>
                          <m:r>
                            <a:rPr lang="en-IN" i="1">
                              <a:latin typeface="Cambria Math" panose="02040503050406030204" pitchFamily="18" charset="0"/>
                            </a:rPr>
                            <m:t>𝐹𝐷</m:t>
                          </m:r>
                        </m:sub>
                        <m:sup>
                          <m:r>
                            <a:rPr lang="en-IN" i="1">
                              <a:latin typeface="Cambria Math" panose="02040503050406030204" pitchFamily="18" charset="0"/>
                            </a:rPr>
                            <m:t>𝑅</m:t>
                          </m:r>
                        </m:sup>
                      </m:sSubSup>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r>
                            <a:rPr lang="en-IN" i="0">
                              <a:latin typeface="Cambria Math" panose="02040503050406030204" pitchFamily="18" charset="0"/>
                            </a:rPr>
                            <m:t>1+</m:t>
                          </m:r>
                          <m:r>
                            <a:rPr lang="en-IN" i="1">
                              <a:latin typeface="Cambria Math" panose="02040503050406030204" pitchFamily="18" charset="0"/>
                            </a:rPr>
                            <m:t>𝑐𝑜𝑠</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𝛽</m:t>
                              </m:r>
                            </m:e>
                            <m:sub>
                              <m:r>
                                <a:rPr lang="en-IN" i="1">
                                  <a:latin typeface="Cambria Math" panose="02040503050406030204" pitchFamily="18" charset="0"/>
                                </a:rPr>
                                <m:t>𝑝</m:t>
                              </m:r>
                            </m:sub>
                          </m:sSub>
                        </m:num>
                        <m:den>
                          <m:r>
                            <a:rPr lang="en-IN" i="0">
                              <a:latin typeface="Cambria Math" panose="02040503050406030204" pitchFamily="18" charset="0"/>
                            </a:rPr>
                            <m:t>2</m:t>
                          </m:r>
                        </m:den>
                      </m:f>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𝑂𝐹</m:t>
                              </m:r>
                            </m:e>
                          </m:acc>
                          <m:r>
                            <a:rPr lang="en-IN" i="0">
                              <a:latin typeface="Cambria Math" panose="02040503050406030204" pitchFamily="18" charset="0"/>
                            </a:rPr>
                            <m:t>+</m:t>
                          </m:r>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𝐹𝐷</m:t>
                              </m:r>
                            </m:e>
                          </m:acc>
                          <m:r>
                            <a:rPr lang="en-IN" i="0">
                              <a:latin typeface="Cambria Math" panose="02040503050406030204" pitchFamily="18" charset="0"/>
                            </a:rPr>
                            <m:t>−</m:t>
                          </m:r>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𝑂𝐷</m:t>
                              </m:r>
                            </m:e>
                          </m:acc>
                        </m:num>
                        <m:den>
                          <m:r>
                            <a:rPr lang="en-IN" i="0">
                              <a:latin typeface="Cambria Math" panose="02040503050406030204" pitchFamily="18" charset="0"/>
                            </a:rPr>
                            <m:t>2</m:t>
                          </m:r>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𝑂𝐹</m:t>
                              </m:r>
                            </m:e>
                          </m:acc>
                        </m:den>
                      </m:f>
                    </m:oMath>
                  </m:oMathPara>
                </a14:m>
                <a:endParaRPr lang="en-IN" dirty="0"/>
              </a:p>
            </p:txBody>
          </p:sp>
        </mc:Choice>
        <mc:Fallback xmlns="">
          <p:sp>
            <p:nvSpPr>
              <p:cNvPr id="16" name="TextBox 15">
                <a:extLst>
                  <a:ext uri="{FF2B5EF4-FFF2-40B4-BE49-F238E27FC236}">
                    <a16:creationId xmlns:a16="http://schemas.microsoft.com/office/drawing/2014/main" id="{F6AF2384-622B-4013-8E67-A2C0B954CAF6}"/>
                  </a:ext>
                </a:extLst>
              </p:cNvPr>
              <p:cNvSpPr txBox="1">
                <a:spLocks noRot="1" noChangeAspect="1" noMove="1" noResize="1" noEditPoints="1" noAdjustHandles="1" noChangeArrowheads="1" noChangeShapeType="1" noTextEdit="1"/>
              </p:cNvSpPr>
              <p:nvPr/>
            </p:nvSpPr>
            <p:spPr>
              <a:xfrm>
                <a:off x="1818640" y="4239073"/>
                <a:ext cx="6096000" cy="658578"/>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26F552F-B4B9-4441-8766-B1611448A8DA}"/>
                  </a:ext>
                </a:extLst>
              </p:cNvPr>
              <p:cNvSpPr txBox="1"/>
              <p:nvPr/>
            </p:nvSpPr>
            <p:spPr>
              <a:xfrm>
                <a:off x="1818640" y="5017994"/>
                <a:ext cx="6096000" cy="6567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IN" i="1" smtClean="0">
                              <a:solidFill>
                                <a:srgbClr val="836967"/>
                              </a:solidFill>
                              <a:latin typeface="Cambria Math" panose="02040503050406030204" pitchFamily="18" charset="0"/>
                            </a:rPr>
                          </m:ctrlPr>
                        </m:sSubSupPr>
                        <m:e>
                          <m:r>
                            <a:rPr lang="en-IN" i="1">
                              <a:latin typeface="Cambria Math" panose="02040503050406030204" pitchFamily="18" charset="0"/>
                            </a:rPr>
                            <m:t>𝑋</m:t>
                          </m:r>
                        </m:e>
                        <m:sub>
                          <m:r>
                            <a:rPr lang="en-IN" i="1">
                              <a:latin typeface="Cambria Math" panose="02040503050406030204" pitchFamily="18" charset="0"/>
                            </a:rPr>
                            <m:t>𝐴𝐹</m:t>
                          </m:r>
                          <m:r>
                            <a:rPr lang="en-IN" i="0">
                              <a:latin typeface="Cambria Math" panose="02040503050406030204" pitchFamily="18" charset="0"/>
                            </a:rPr>
                            <m:t>−</m:t>
                          </m:r>
                          <m:r>
                            <a:rPr lang="en-IN" i="1">
                              <a:latin typeface="Cambria Math" panose="02040503050406030204" pitchFamily="18" charset="0"/>
                            </a:rPr>
                            <m:t>𝐷𝑄</m:t>
                          </m:r>
                        </m:sub>
                        <m:sup>
                          <m:r>
                            <a:rPr lang="en-IN" i="1">
                              <a:latin typeface="Cambria Math" panose="02040503050406030204" pitchFamily="18" charset="0"/>
                            </a:rPr>
                            <m:t>𝑅</m:t>
                          </m:r>
                        </m:sup>
                      </m:sSubSup>
                      <m:r>
                        <a:rPr lang="en-IN" i="0">
                          <a:latin typeface="Cambria Math" panose="02040503050406030204" pitchFamily="18" charset="0"/>
                        </a:rPr>
                        <m:t>=</m:t>
                      </m:r>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𝑋</m:t>
                          </m:r>
                        </m:e>
                        <m:sub>
                          <m:r>
                            <a:rPr lang="en-IN" i="1">
                              <a:latin typeface="Cambria Math" panose="02040503050406030204" pitchFamily="18" charset="0"/>
                            </a:rPr>
                            <m:t>𝐴𝐹</m:t>
                          </m:r>
                          <m:r>
                            <a:rPr lang="en-IN" i="0">
                              <a:latin typeface="Cambria Math" panose="02040503050406030204" pitchFamily="18" charset="0"/>
                            </a:rPr>
                            <m:t>−</m:t>
                          </m:r>
                          <m:r>
                            <a:rPr lang="en-IN" i="1">
                              <a:latin typeface="Cambria Math" panose="02040503050406030204" pitchFamily="18" charset="0"/>
                            </a:rPr>
                            <m:t>𝐹𝑄</m:t>
                          </m:r>
                        </m:sub>
                        <m:sup>
                          <m:r>
                            <a:rPr lang="en-IN" i="1">
                              <a:latin typeface="Cambria Math" panose="02040503050406030204" pitchFamily="18" charset="0"/>
                            </a:rPr>
                            <m:t>𝑅</m:t>
                          </m:r>
                        </m:sup>
                      </m:sSubSup>
                      <m:r>
                        <a:rPr lang="en-IN" i="0">
                          <a:latin typeface="Cambria Math" panose="02040503050406030204" pitchFamily="18" charset="0"/>
                        </a:rPr>
                        <m:t>−</m:t>
                      </m:r>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𝑋</m:t>
                          </m:r>
                        </m:e>
                        <m:sub>
                          <m:r>
                            <a:rPr lang="en-IN" i="1">
                              <a:latin typeface="Cambria Math" panose="02040503050406030204" pitchFamily="18" charset="0"/>
                            </a:rPr>
                            <m:t>𝐴𝐹</m:t>
                          </m:r>
                          <m:r>
                            <a:rPr lang="en-IN" i="0">
                              <a:latin typeface="Cambria Math" panose="02040503050406030204" pitchFamily="18" charset="0"/>
                            </a:rPr>
                            <m:t>−</m:t>
                          </m:r>
                          <m:r>
                            <a:rPr lang="en-IN" i="1">
                              <a:latin typeface="Cambria Math" panose="02040503050406030204" pitchFamily="18" charset="0"/>
                            </a:rPr>
                            <m:t>𝐹𝐷</m:t>
                          </m:r>
                        </m:sub>
                        <m:sup>
                          <m:r>
                            <a:rPr lang="en-IN" i="1">
                              <a:latin typeface="Cambria Math" panose="02040503050406030204" pitchFamily="18" charset="0"/>
                            </a:rPr>
                            <m:t>𝑅</m:t>
                          </m:r>
                        </m:sup>
                      </m:sSubSup>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r>
                            <a:rPr lang="en-IN" i="0">
                              <a:latin typeface="Cambria Math" panose="02040503050406030204" pitchFamily="18" charset="0"/>
                            </a:rPr>
                            <m:t>1+</m:t>
                          </m:r>
                          <m:r>
                            <a:rPr lang="en-IN" i="1">
                              <a:latin typeface="Cambria Math" panose="02040503050406030204" pitchFamily="18" charset="0"/>
                            </a:rPr>
                            <m:t>𝑐𝑜𝑠</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𝛽</m:t>
                              </m:r>
                            </m:e>
                            <m:sub>
                              <m:r>
                                <a:rPr lang="en-IN" i="1">
                                  <a:latin typeface="Cambria Math" panose="02040503050406030204" pitchFamily="18" charset="0"/>
                                </a:rPr>
                                <m:t>𝑝</m:t>
                              </m:r>
                            </m:sub>
                          </m:sSub>
                        </m:num>
                        <m:den>
                          <m:r>
                            <a:rPr lang="en-IN" i="0">
                              <a:latin typeface="Cambria Math" panose="02040503050406030204" pitchFamily="18" charset="0"/>
                            </a:rPr>
                            <m:t>2</m:t>
                          </m:r>
                        </m:den>
                      </m:f>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𝐴𝐹</m:t>
                              </m:r>
                            </m:e>
                          </m:acc>
                          <m:r>
                            <a:rPr lang="en-IN" i="0">
                              <a:latin typeface="Cambria Math" panose="02040503050406030204" pitchFamily="18" charset="0"/>
                            </a:rPr>
                            <m:t>+</m:t>
                          </m:r>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𝐹𝐷</m:t>
                              </m:r>
                            </m:e>
                          </m:acc>
                          <m:r>
                            <a:rPr lang="en-IN" i="0">
                              <a:latin typeface="Cambria Math" panose="02040503050406030204" pitchFamily="18" charset="0"/>
                            </a:rPr>
                            <m:t>−</m:t>
                          </m:r>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𝐴𝐷</m:t>
                              </m:r>
                            </m:e>
                          </m:acc>
                        </m:num>
                        <m:den>
                          <m:r>
                            <a:rPr lang="en-IN" i="0">
                              <a:latin typeface="Cambria Math" panose="02040503050406030204" pitchFamily="18" charset="0"/>
                            </a:rPr>
                            <m:t>2</m:t>
                          </m:r>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𝐴𝐹</m:t>
                              </m:r>
                            </m:e>
                          </m:acc>
                        </m:den>
                      </m:f>
                    </m:oMath>
                  </m:oMathPara>
                </a14:m>
                <a:endParaRPr lang="en-IN" dirty="0"/>
              </a:p>
            </p:txBody>
          </p:sp>
        </mc:Choice>
        <mc:Fallback xmlns="">
          <p:sp>
            <p:nvSpPr>
              <p:cNvPr id="18" name="TextBox 17">
                <a:extLst>
                  <a:ext uri="{FF2B5EF4-FFF2-40B4-BE49-F238E27FC236}">
                    <a16:creationId xmlns:a16="http://schemas.microsoft.com/office/drawing/2014/main" id="{026F552F-B4B9-4441-8766-B1611448A8DA}"/>
                  </a:ext>
                </a:extLst>
              </p:cNvPr>
              <p:cNvSpPr txBox="1">
                <a:spLocks noRot="1" noChangeAspect="1" noMove="1" noResize="1" noEditPoints="1" noAdjustHandles="1" noChangeArrowheads="1" noChangeShapeType="1" noTextEdit="1"/>
              </p:cNvSpPr>
              <p:nvPr/>
            </p:nvSpPr>
            <p:spPr>
              <a:xfrm>
                <a:off x="1818640" y="5017994"/>
                <a:ext cx="6096000" cy="656718"/>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B112664-5EBB-444A-A0A5-45BF11314AAD}"/>
                  </a:ext>
                </a:extLst>
              </p:cNvPr>
              <p:cNvSpPr txBox="1"/>
              <p:nvPr/>
            </p:nvSpPr>
            <p:spPr>
              <a:xfrm>
                <a:off x="203200" y="5674712"/>
                <a:ext cx="6096000" cy="658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IN" i="1" smtClean="0">
                              <a:solidFill>
                                <a:srgbClr val="836967"/>
                              </a:solidFill>
                              <a:latin typeface="Cambria Math" panose="02040503050406030204" pitchFamily="18" charset="0"/>
                            </a:rPr>
                          </m:ctrlPr>
                        </m:sSubSupPr>
                        <m:e>
                          <m:r>
                            <a:rPr lang="en-IN" i="1">
                              <a:latin typeface="Cambria Math" panose="02040503050406030204" pitchFamily="18" charset="0"/>
                            </a:rPr>
                            <m:t>𝑋</m:t>
                          </m:r>
                        </m:e>
                        <m:sub>
                          <m:r>
                            <a:rPr lang="en-IN" i="1">
                              <a:latin typeface="Cambria Math" panose="02040503050406030204" pitchFamily="18" charset="0"/>
                            </a:rPr>
                            <m:t>𝑂𝐹</m:t>
                          </m:r>
                          <m:r>
                            <a:rPr lang="en-IN" i="0">
                              <a:latin typeface="Cambria Math" panose="02040503050406030204" pitchFamily="18" charset="0"/>
                            </a:rPr>
                            <m:t>−</m:t>
                          </m:r>
                          <m:r>
                            <a:rPr lang="en-IN" i="1">
                              <a:latin typeface="Cambria Math" panose="02040503050406030204" pitchFamily="18" charset="0"/>
                            </a:rPr>
                            <m:t>𝐶𝐹</m:t>
                          </m:r>
                        </m:sub>
                        <m:sup>
                          <m:r>
                            <a:rPr lang="en-IN" i="1">
                              <a:latin typeface="Cambria Math" panose="02040503050406030204" pitchFamily="18" charset="0"/>
                            </a:rPr>
                            <m:t>𝑅</m:t>
                          </m:r>
                        </m:sup>
                      </m:sSubSup>
                      <m:r>
                        <a:rPr lang="en-IN" i="0">
                          <a:latin typeface="Cambria Math" panose="02040503050406030204" pitchFamily="18" charset="0"/>
                        </a:rPr>
                        <m:t>= </m:t>
                      </m:r>
                      <m:f>
                        <m:fPr>
                          <m:ctrlPr>
                            <a:rPr lang="en-IN" i="1">
                              <a:solidFill>
                                <a:srgbClr val="836967"/>
                              </a:solidFill>
                              <a:latin typeface="Cambria Math" panose="02040503050406030204" pitchFamily="18" charset="0"/>
                            </a:rPr>
                          </m:ctrlPr>
                        </m:fPr>
                        <m:num>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𝑂𝐹</m:t>
                              </m:r>
                            </m:e>
                          </m:acc>
                          <m:r>
                            <a:rPr lang="en-IN" i="0">
                              <a:latin typeface="Cambria Math" panose="02040503050406030204" pitchFamily="18" charset="0"/>
                            </a:rPr>
                            <m:t>+</m:t>
                          </m:r>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𝐶𝐹</m:t>
                              </m:r>
                            </m:e>
                          </m:acc>
                          <m:r>
                            <a:rPr lang="en-IN" i="0">
                              <a:latin typeface="Cambria Math" panose="02040503050406030204" pitchFamily="18" charset="0"/>
                            </a:rPr>
                            <m:t>−</m:t>
                          </m:r>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𝑂𝐶</m:t>
                              </m:r>
                            </m:e>
                          </m:acc>
                        </m:num>
                        <m:den>
                          <m:r>
                            <a:rPr lang="en-IN" i="0">
                              <a:latin typeface="Cambria Math" panose="02040503050406030204" pitchFamily="18" charset="0"/>
                            </a:rPr>
                            <m:t>2</m:t>
                          </m:r>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𝑂𝐹</m:t>
                              </m:r>
                            </m:e>
                          </m:acc>
                        </m:den>
                      </m:f>
                    </m:oMath>
                  </m:oMathPara>
                </a14:m>
                <a:endParaRPr lang="en-IN" dirty="0"/>
              </a:p>
            </p:txBody>
          </p:sp>
        </mc:Choice>
        <mc:Fallback xmlns="">
          <p:sp>
            <p:nvSpPr>
              <p:cNvPr id="19" name="TextBox 18">
                <a:extLst>
                  <a:ext uri="{FF2B5EF4-FFF2-40B4-BE49-F238E27FC236}">
                    <a16:creationId xmlns:a16="http://schemas.microsoft.com/office/drawing/2014/main" id="{AB112664-5EBB-444A-A0A5-45BF11314AAD}"/>
                  </a:ext>
                </a:extLst>
              </p:cNvPr>
              <p:cNvSpPr txBox="1">
                <a:spLocks noRot="1" noChangeAspect="1" noMove="1" noResize="1" noEditPoints="1" noAdjustHandles="1" noChangeArrowheads="1" noChangeShapeType="1" noTextEdit="1"/>
              </p:cNvSpPr>
              <p:nvPr/>
            </p:nvSpPr>
            <p:spPr>
              <a:xfrm>
                <a:off x="203200" y="5674712"/>
                <a:ext cx="6096000" cy="658578"/>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6009C3-5C29-487C-A554-DEE515288532}"/>
                  </a:ext>
                </a:extLst>
              </p:cNvPr>
              <p:cNvSpPr txBox="1"/>
              <p:nvPr/>
            </p:nvSpPr>
            <p:spPr>
              <a:xfrm>
                <a:off x="3251200" y="5675642"/>
                <a:ext cx="6096000" cy="6567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IN" i="1" smtClean="0">
                              <a:solidFill>
                                <a:srgbClr val="836967"/>
                              </a:solidFill>
                              <a:latin typeface="Cambria Math" panose="02040503050406030204" pitchFamily="18" charset="0"/>
                            </a:rPr>
                          </m:ctrlPr>
                        </m:sSubSupPr>
                        <m:e>
                          <m:r>
                            <a:rPr lang="en-IN" i="1">
                              <a:latin typeface="Cambria Math" panose="02040503050406030204" pitchFamily="18" charset="0"/>
                            </a:rPr>
                            <m:t>𝑋</m:t>
                          </m:r>
                        </m:e>
                        <m:sub>
                          <m:r>
                            <a:rPr lang="en-IN" i="1">
                              <a:latin typeface="Cambria Math" panose="02040503050406030204" pitchFamily="18" charset="0"/>
                            </a:rPr>
                            <m:t>𝐴𝐹</m:t>
                          </m:r>
                          <m:r>
                            <a:rPr lang="en-IN" i="0">
                              <a:latin typeface="Cambria Math" panose="02040503050406030204" pitchFamily="18" charset="0"/>
                            </a:rPr>
                            <m:t>−</m:t>
                          </m:r>
                          <m:r>
                            <a:rPr lang="en-IN" i="1">
                              <a:latin typeface="Cambria Math" panose="02040503050406030204" pitchFamily="18" charset="0"/>
                            </a:rPr>
                            <m:t>𝐶𝐹</m:t>
                          </m:r>
                        </m:sub>
                        <m:sup>
                          <m:r>
                            <a:rPr lang="en-IN" i="1">
                              <a:latin typeface="Cambria Math" panose="02040503050406030204" pitchFamily="18" charset="0"/>
                            </a:rPr>
                            <m:t>𝑅</m:t>
                          </m:r>
                        </m:sup>
                      </m:sSubSup>
                      <m:r>
                        <a:rPr lang="en-IN" i="0">
                          <a:latin typeface="Cambria Math" panose="02040503050406030204" pitchFamily="18" charset="0"/>
                        </a:rPr>
                        <m:t>= </m:t>
                      </m:r>
                      <m:f>
                        <m:fPr>
                          <m:ctrlPr>
                            <a:rPr lang="en-IN" i="1">
                              <a:solidFill>
                                <a:srgbClr val="836967"/>
                              </a:solidFill>
                              <a:latin typeface="Cambria Math" panose="02040503050406030204" pitchFamily="18" charset="0"/>
                            </a:rPr>
                          </m:ctrlPr>
                        </m:fPr>
                        <m:num>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𝐴𝐹</m:t>
                              </m:r>
                            </m:e>
                          </m:acc>
                          <m:r>
                            <a:rPr lang="en-IN" i="0">
                              <a:latin typeface="Cambria Math" panose="02040503050406030204" pitchFamily="18" charset="0"/>
                            </a:rPr>
                            <m:t>+</m:t>
                          </m:r>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𝐶𝐹</m:t>
                              </m:r>
                            </m:e>
                          </m:acc>
                          <m:r>
                            <a:rPr lang="en-IN" i="0">
                              <a:latin typeface="Cambria Math" panose="02040503050406030204" pitchFamily="18" charset="0"/>
                            </a:rPr>
                            <m:t>−</m:t>
                          </m:r>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𝐴𝐶</m:t>
                              </m:r>
                            </m:e>
                          </m:acc>
                        </m:num>
                        <m:den>
                          <m:r>
                            <a:rPr lang="en-IN" i="0">
                              <a:latin typeface="Cambria Math" panose="02040503050406030204" pitchFamily="18" charset="0"/>
                            </a:rPr>
                            <m:t>2</m:t>
                          </m:r>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𝐴𝐹</m:t>
                              </m:r>
                            </m:e>
                          </m:acc>
                        </m:den>
                      </m:f>
                    </m:oMath>
                  </m:oMathPara>
                </a14:m>
                <a:endParaRPr lang="en-IN" dirty="0"/>
              </a:p>
            </p:txBody>
          </p:sp>
        </mc:Choice>
        <mc:Fallback xmlns="">
          <p:sp>
            <p:nvSpPr>
              <p:cNvPr id="20" name="TextBox 19">
                <a:extLst>
                  <a:ext uri="{FF2B5EF4-FFF2-40B4-BE49-F238E27FC236}">
                    <a16:creationId xmlns:a16="http://schemas.microsoft.com/office/drawing/2014/main" id="{986009C3-5C29-487C-A554-DEE515288532}"/>
                  </a:ext>
                </a:extLst>
              </p:cNvPr>
              <p:cNvSpPr txBox="1">
                <a:spLocks noRot="1" noChangeAspect="1" noMove="1" noResize="1" noEditPoints="1" noAdjustHandles="1" noChangeArrowheads="1" noChangeShapeType="1" noTextEdit="1"/>
              </p:cNvSpPr>
              <p:nvPr/>
            </p:nvSpPr>
            <p:spPr>
              <a:xfrm>
                <a:off x="3251200" y="5675642"/>
                <a:ext cx="6096000" cy="656718"/>
              </a:xfrm>
              <a:prstGeom prst="rect">
                <a:avLst/>
              </a:prstGeom>
              <a:blipFill>
                <a:blip r:embed="rId8"/>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132166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77569-552E-4C4A-BB5E-580D76C8345A}"/>
              </a:ext>
            </a:extLst>
          </p:cNvPr>
          <p:cNvSpPr>
            <a:spLocks noGrp="1"/>
          </p:cNvSpPr>
          <p:nvPr>
            <p:ph type="title"/>
          </p:nvPr>
        </p:nvSpPr>
        <p:spPr>
          <a:xfrm>
            <a:off x="736600" y="61118"/>
            <a:ext cx="10515600" cy="1325563"/>
          </a:xfrm>
        </p:spPr>
        <p:txBody>
          <a:bodyPr/>
          <a:lstStyle/>
          <a:p>
            <a:pPr algn="ctr"/>
            <a:r>
              <a:rPr lang="en-IN" dirty="0">
                <a:latin typeface="Times New Roman" panose="02020603050405020304" pitchFamily="18" charset="0"/>
                <a:cs typeface="Times New Roman" panose="02020603050405020304" pitchFamily="18" charset="0"/>
              </a:rPr>
              <a:t>Mathematical Data Analysis</a:t>
            </a:r>
            <a:endParaRPr lang="en-IN" dirty="0"/>
          </a:p>
        </p:txBody>
      </p:sp>
      <p:sp>
        <p:nvSpPr>
          <p:cNvPr id="3" name="Content Placeholder 2">
            <a:extLst>
              <a:ext uri="{FF2B5EF4-FFF2-40B4-BE49-F238E27FC236}">
                <a16:creationId xmlns:a16="http://schemas.microsoft.com/office/drawing/2014/main" id="{F99849A0-5271-4E82-845C-F0C5C63D2B20}"/>
              </a:ext>
            </a:extLst>
          </p:cNvPr>
          <p:cNvSpPr>
            <a:spLocks noGrp="1"/>
          </p:cNvSpPr>
          <p:nvPr>
            <p:ph idx="1"/>
          </p:nvPr>
        </p:nvSpPr>
        <p:spPr/>
        <p:txBody>
          <a:bodyPr/>
          <a:lstStyle/>
          <a:p>
            <a:endParaRPr lang="en-IN" dirty="0"/>
          </a:p>
          <a:p>
            <a:endParaRPr lang="en-IN" dirty="0"/>
          </a:p>
          <a:p>
            <a:pPr marL="0" indent="0">
              <a:buNone/>
            </a:pPr>
            <a:endParaRPr lang="en-IN" dirty="0"/>
          </a:p>
          <a:p>
            <a:endParaRPr lang="en-IN" dirty="0"/>
          </a:p>
          <a:p>
            <a:endParaRPr lang="en-IN" dirty="0"/>
          </a:p>
          <a:p>
            <a:pPr marL="0" indent="0">
              <a:buNone/>
            </a:pPr>
            <a:endParaRPr lang="en-IN" dirty="0"/>
          </a:p>
          <a:p>
            <a:r>
              <a:rPr lang="en-IN" sz="2400" dirty="0">
                <a:latin typeface="Times New Roman" panose="02020603050405020304" pitchFamily="18" charset="0"/>
                <a:cs typeface="Times New Roman" panose="02020603050405020304" pitchFamily="18" charset="0"/>
              </a:rPr>
              <a:t>View factor of rear side to shaded ground X</a:t>
            </a:r>
            <a:r>
              <a:rPr lang="en-IN" sz="2400" i="0" baseline="-25000" dirty="0">
                <a:latin typeface="Times New Roman" panose="02020603050405020304" pitchFamily="18" charset="0"/>
                <a:cs typeface="Times New Roman" panose="02020603050405020304" pitchFamily="18" charset="0"/>
              </a:rPr>
              <a:t>R-</a:t>
            </a:r>
            <a:r>
              <a:rPr lang="en-IN" sz="2400" i="0" baseline="-25000" dirty="0" err="1">
                <a:latin typeface="Times New Roman" panose="02020603050405020304" pitchFamily="18" charset="0"/>
                <a:cs typeface="Times New Roman" panose="02020603050405020304" pitchFamily="18" charset="0"/>
              </a:rPr>
              <a:t>sgrd</a:t>
            </a:r>
            <a:endParaRPr lang="en-IN" sz="2400" i="0" baseline="-25000" dirty="0">
              <a:latin typeface="Times New Roman" panose="02020603050405020304" pitchFamily="18" charset="0"/>
              <a:cs typeface="Times New Roman" panose="02020603050405020304" pitchFamily="18" charset="0"/>
            </a:endParaRPr>
          </a:p>
          <a:p>
            <a:pPr marL="0" indent="0">
              <a:buNone/>
            </a:pPr>
            <a:endParaRPr lang="en-IN" dirty="0"/>
          </a:p>
          <a:p>
            <a:pPr marL="0" indent="0">
              <a:buNone/>
            </a:pPr>
            <a:endParaRPr lang="en-IN" dirty="0"/>
          </a:p>
          <a:p>
            <a:endParaRPr lang="en-IN"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CF005BB-0787-4238-8869-F63DA48A3E1D}"/>
                  </a:ext>
                </a:extLst>
              </p:cNvPr>
              <p:cNvSpPr txBox="1"/>
              <p:nvPr/>
            </p:nvSpPr>
            <p:spPr>
              <a:xfrm>
                <a:off x="939800" y="1386681"/>
                <a:ext cx="10027920" cy="910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𝐴</m:t>
                      </m:r>
                      <m:r>
                        <a:rPr lang="en-IN" i="1" smtClean="0">
                          <a:latin typeface="Cambria Math" panose="02040503050406030204" pitchFamily="18" charset="0"/>
                        </a:rPr>
                        <m:t>𝐹</m:t>
                      </m:r>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𝐸</m:t>
                              </m:r>
                            </m:e>
                            <m:sub>
                              <m:r>
                                <a:rPr lang="en-IN" i="1">
                                  <a:latin typeface="Cambria Math" panose="02040503050406030204" pitchFamily="18" charset="0"/>
                                </a:rPr>
                                <m:t>𝑃</m:t>
                              </m:r>
                            </m:sub>
                          </m:sSub>
                        </m:num>
                        <m:den>
                          <m:sSub>
                            <m:sSubPr>
                              <m:ctrlPr>
                                <a:rPr lang="en-IN" i="1">
                                  <a:solidFill>
                                    <a:srgbClr val="836967"/>
                                  </a:solidFill>
                                  <a:latin typeface="Cambria Math" panose="02040503050406030204" pitchFamily="18" charset="0"/>
                                </a:rPr>
                              </m:ctrlPr>
                            </m:sSubPr>
                            <m:e>
                              <m:func>
                                <m:funcPr>
                                  <m:ctrlPr>
                                    <a:rPr lang="en-IN" i="1">
                                      <a:latin typeface="Cambria Math" panose="02040503050406030204" pitchFamily="18" charset="0"/>
                                    </a:rPr>
                                  </m:ctrlPr>
                                </m:funcPr>
                                <m:fName>
                                  <m:r>
                                    <m:rPr>
                                      <m:sty m:val="p"/>
                                    </m:rPr>
                                    <a:rPr lang="en-IN" i="0">
                                      <a:latin typeface="Cambria Math" panose="02040503050406030204" pitchFamily="18" charset="0"/>
                                    </a:rPr>
                                    <m:t>sin</m:t>
                                  </m:r>
                                </m:fName>
                                <m:e>
                                  <m:r>
                                    <a:rPr lang="en-IN" i="1">
                                      <a:latin typeface="Cambria Math" panose="02040503050406030204" pitchFamily="18" charset="0"/>
                                    </a:rPr>
                                    <m:t>𝛽</m:t>
                                  </m:r>
                                </m:e>
                              </m:func>
                            </m:e>
                            <m:sub>
                              <m:r>
                                <a:rPr lang="en-IN" i="1">
                                  <a:latin typeface="Cambria Math" panose="02040503050406030204" pitchFamily="18" charset="0"/>
                                </a:rPr>
                                <m:t>𝑃</m:t>
                              </m:r>
                            </m:sub>
                          </m:sSub>
                        </m:den>
                      </m:f>
                      <m:r>
                        <a:rPr lang="en-IN" i="0">
                          <a:latin typeface="Cambria Math" panose="02040503050406030204" pitchFamily="18" charset="0"/>
                        </a:rPr>
                        <m:t>; </m:t>
                      </m:r>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𝑂𝐷</m:t>
                          </m:r>
                        </m:e>
                      </m:acc>
                      <m:r>
                        <a:rPr lang="en-IN" i="0">
                          <a:latin typeface="Cambria Math" panose="02040503050406030204" pitchFamily="18" charset="0"/>
                        </a:rPr>
                        <m:t>=</m:t>
                      </m:r>
                      <m:rad>
                        <m:radPr>
                          <m:degHide m:val="on"/>
                          <m:ctrlPr>
                            <a:rPr lang="en-IN" i="1">
                              <a:solidFill>
                                <a:srgbClr val="836967"/>
                              </a:solidFill>
                              <a:latin typeface="Cambria Math" panose="02040503050406030204" pitchFamily="18" charset="0"/>
                            </a:rPr>
                          </m:ctrlPr>
                        </m:radPr>
                        <m:deg/>
                        <m:e>
                          <m:sSub>
                            <m:sSubPr>
                              <m:ctrlPr>
                                <a:rPr lang="en-IN" i="1">
                                  <a:solidFill>
                                    <a:srgbClr val="836967"/>
                                  </a:solidFill>
                                  <a:latin typeface="Cambria Math" panose="02040503050406030204" pitchFamily="18" charset="0"/>
                                </a:rPr>
                              </m:ctrlPr>
                            </m:sSubPr>
                            <m:e>
                              <m:d>
                                <m:dPr>
                                  <m:endChr m:val=""/>
                                  <m:ctrlPr>
                                    <a:rPr lang="en-IN" i="1">
                                      <a:latin typeface="Cambria Math" panose="02040503050406030204" pitchFamily="18" charset="0"/>
                                    </a:rPr>
                                  </m:ctrlPr>
                                </m:dPr>
                                <m:e>
                                  <m:r>
                                    <a:rPr lang="en-IN" i="1">
                                      <a:latin typeface="Cambria Math" panose="02040503050406030204" pitchFamily="18" charset="0"/>
                                    </a:rPr>
                                    <m:t>𝐻</m:t>
                                  </m:r>
                                </m:e>
                              </m:d>
                            </m:e>
                            <m:sub>
                              <m:r>
                                <a:rPr lang="en-IN" i="1">
                                  <a:latin typeface="Cambria Math" panose="02040503050406030204" pitchFamily="18" charset="0"/>
                                </a:rPr>
                                <m:t>𝑃</m:t>
                              </m:r>
                            </m:sub>
                          </m:sSub>
                          <m:func>
                            <m:funcPr>
                              <m:ctrlPr>
                                <a:rPr lang="en-IN" i="1">
                                  <a:latin typeface="Cambria Math" panose="02040503050406030204" pitchFamily="18" charset="0"/>
                                </a:rPr>
                              </m:ctrlPr>
                            </m:funcPr>
                            <m:fName>
                              <m:r>
                                <m:rPr>
                                  <m:sty m:val="p"/>
                                </m:rPr>
                                <a:rPr lang="en-IN" i="0">
                                  <a:latin typeface="Cambria Math" panose="02040503050406030204" pitchFamily="18" charset="0"/>
                                </a:rPr>
                                <m:t>cos</m:t>
                              </m:r>
                            </m:fName>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𝛽</m:t>
                                  </m:r>
                                </m:e>
                                <m:sub>
                                  <m:r>
                                    <a:rPr lang="en-IN" i="1">
                                      <a:latin typeface="Cambria Math" panose="02040503050406030204" pitchFamily="18" charset="0"/>
                                    </a:rPr>
                                    <m:t>𝑃</m:t>
                                  </m:r>
                                </m:sub>
                              </m:sSub>
                            </m:e>
                          </m:func>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𝐸</m:t>
                                  </m:r>
                                </m:e>
                                <m:sub>
                                  <m:r>
                                    <a:rPr lang="en-IN" i="1">
                                      <a:latin typeface="Cambria Math" panose="02040503050406030204" pitchFamily="18" charset="0"/>
                                    </a:rPr>
                                    <m:t>𝑃</m:t>
                                  </m:r>
                                </m:sub>
                              </m:sSub>
                              <m:func>
                                <m:funcPr>
                                  <m:ctrlPr>
                                    <a:rPr lang="en-IN" i="1">
                                      <a:latin typeface="Cambria Math" panose="02040503050406030204" pitchFamily="18" charset="0"/>
                                    </a:rPr>
                                  </m:ctrlPr>
                                </m:funcPr>
                                <m:fName>
                                  <m:r>
                                    <m:rPr>
                                      <m:sty m:val="p"/>
                                    </m:rPr>
                                    <a:rPr lang="en-IN" i="0">
                                      <a:latin typeface="Cambria Math" panose="02040503050406030204" pitchFamily="18" charset="0"/>
                                    </a:rPr>
                                    <m:t>cos</m:t>
                                  </m:r>
                                </m:fName>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𝛼</m:t>
                                      </m:r>
                                    </m:e>
                                    <m:sub>
                                      <m:r>
                                        <a:rPr lang="en-IN" i="1">
                                          <a:latin typeface="Cambria Math" panose="02040503050406030204" pitchFamily="18" charset="0"/>
                                        </a:rPr>
                                        <m:t>𝑆</m:t>
                                      </m:r>
                                    </m:sub>
                                  </m:sSub>
                                </m:e>
                              </m:func>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𝑃</m:t>
                                  </m:r>
                                </m:sub>
                              </m:sSub>
                              <m:func>
                                <m:funcPr>
                                  <m:ctrlPr>
                                    <a:rPr lang="en-IN" i="1">
                                      <a:latin typeface="Cambria Math" panose="02040503050406030204" pitchFamily="18" charset="0"/>
                                    </a:rPr>
                                  </m:ctrlPr>
                                </m:funcPr>
                                <m:fName>
                                  <m:r>
                                    <m:rPr>
                                      <m:sty m:val="p"/>
                                    </m:rPr>
                                    <a:rPr lang="en-IN" i="0">
                                      <a:latin typeface="Cambria Math" panose="02040503050406030204" pitchFamily="18" charset="0"/>
                                    </a:rPr>
                                    <m:t>sin</m:t>
                                  </m:r>
                                </m:fName>
                                <m:e>
                                  <m:d>
                                    <m:dPr>
                                      <m:endChr m:val=""/>
                                      <m:ctrlPr>
                                        <a:rPr lang="en-IN" i="1">
                                          <a:latin typeface="Cambria Math" panose="02040503050406030204" pitchFamily="18" charset="0"/>
                                        </a:rPr>
                                      </m:ctrlPr>
                                    </m:dPr>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𝛼</m:t>
                                          </m:r>
                                        </m:e>
                                        <m:sub>
                                          <m:r>
                                            <a:rPr lang="en-IN" i="1">
                                              <a:latin typeface="Cambria Math" panose="02040503050406030204" pitchFamily="18" charset="0"/>
                                            </a:rPr>
                                            <m:t>𝑆</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𝛽</m:t>
                                          </m:r>
                                        </m:e>
                                        <m:sub>
                                          <m:r>
                                            <a:rPr lang="en-IN" i="1">
                                              <a:latin typeface="Cambria Math" panose="02040503050406030204" pitchFamily="18" charset="0"/>
                                            </a:rPr>
                                            <m:t>𝑃</m:t>
                                          </m:r>
                                        </m:sub>
                                      </m:sSub>
                                      <m:sSup>
                                        <m:sSupPr>
                                          <m:ctrlPr>
                                            <a:rPr lang="en-IN" i="1">
                                              <a:solidFill>
                                                <a:srgbClr val="836967"/>
                                              </a:solidFill>
                                              <a:latin typeface="Cambria Math" panose="02040503050406030204" pitchFamily="18" charset="0"/>
                                            </a:rPr>
                                          </m:ctrlPr>
                                        </m:sSupPr>
                                        <m:e>
                                          <m:d>
                                            <m:dPr>
                                              <m:begChr m:val=""/>
                                              <m:ctrlPr>
                                                <a:rPr lang="en-IN" i="1">
                                                  <a:latin typeface="Cambria Math" panose="02040503050406030204" pitchFamily="18" charset="0"/>
                                                </a:rPr>
                                              </m:ctrlPr>
                                            </m:dPr>
                                            <m:e/>
                                          </m:d>
                                        </m:e>
                                        <m:sup>
                                          <m:r>
                                            <a:rPr lang="en-IN" i="0">
                                              <a:latin typeface="Cambria Math" panose="02040503050406030204" pitchFamily="18" charset="0"/>
                                            </a:rPr>
                                            <m:t>2</m:t>
                                          </m:r>
                                        </m:sup>
                                      </m:sSup>
                                      <m:r>
                                        <a:rPr lang="en-IN" i="0">
                                          <a:latin typeface="Cambria Math" panose="02040503050406030204" pitchFamily="18" charset="0"/>
                                        </a:rPr>
                                        <m:t>+</m:t>
                                      </m:r>
                                      <m:d>
                                        <m:dPr>
                                          <m:endChr m:val=""/>
                                          <m:ctrlPr>
                                            <a:rPr lang="en-IN" i="1">
                                              <a:latin typeface="Cambria Math" panose="02040503050406030204" pitchFamily="18" charset="0"/>
                                            </a:rPr>
                                          </m:ctrlPr>
                                        </m:dPr>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𝐸</m:t>
                                              </m:r>
                                            </m:e>
                                            <m:sub>
                                              <m:r>
                                                <a:rPr lang="en-IN" i="1">
                                                  <a:latin typeface="Cambria Math" panose="02040503050406030204" pitchFamily="18" charset="0"/>
                                                </a:rPr>
                                                <m:t>𝑃</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𝑃</m:t>
                                              </m:r>
                                            </m:sub>
                                          </m:sSub>
                                          <m:func>
                                            <m:funcPr>
                                              <m:ctrlPr>
                                                <a:rPr lang="en-IN" i="1">
                                                  <a:latin typeface="Cambria Math" panose="02040503050406030204" pitchFamily="18" charset="0"/>
                                                </a:rPr>
                                              </m:ctrlPr>
                                            </m:funcPr>
                                            <m:fName>
                                              <m:r>
                                                <m:rPr>
                                                  <m:sty m:val="p"/>
                                                </m:rPr>
                                                <a:rPr lang="en-IN" i="0">
                                                  <a:latin typeface="Cambria Math" panose="02040503050406030204" pitchFamily="18" charset="0"/>
                                                </a:rPr>
                                                <m:t>sin</m:t>
                                              </m:r>
                                            </m:fName>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𝛽</m:t>
                                                  </m:r>
                                                </m:e>
                                                <m:sub>
                                                  <m:r>
                                                    <a:rPr lang="en-IN" i="1">
                                                      <a:latin typeface="Cambria Math" panose="02040503050406030204" pitchFamily="18" charset="0"/>
                                                    </a:rPr>
                                                    <m:t>𝑃</m:t>
                                                  </m:r>
                                                </m:sub>
                                              </m:sSub>
                                              <m:sSup>
                                                <m:sSupPr>
                                                  <m:ctrlPr>
                                                    <a:rPr lang="en-IN" i="1">
                                                      <a:solidFill>
                                                        <a:srgbClr val="836967"/>
                                                      </a:solidFill>
                                                      <a:latin typeface="Cambria Math" panose="02040503050406030204" pitchFamily="18" charset="0"/>
                                                    </a:rPr>
                                                  </m:ctrlPr>
                                                </m:sSupPr>
                                                <m:e>
                                                  <m:d>
                                                    <m:dPr>
                                                      <m:begChr m:val=""/>
                                                      <m:ctrlPr>
                                                        <a:rPr lang="en-IN" i="1">
                                                          <a:latin typeface="Cambria Math" panose="02040503050406030204" pitchFamily="18" charset="0"/>
                                                        </a:rPr>
                                                      </m:ctrlPr>
                                                    </m:dPr>
                                                    <m:e/>
                                                  </m:d>
                                                </m:e>
                                                <m:sup>
                                                  <m:r>
                                                    <a:rPr lang="en-IN" i="0">
                                                      <a:latin typeface="Cambria Math" panose="02040503050406030204" pitchFamily="18" charset="0"/>
                                                    </a:rPr>
                                                    <m:t>2</m:t>
                                                  </m:r>
                                                </m:sup>
                                              </m:sSup>
                                            </m:e>
                                          </m:func>
                                        </m:e>
                                      </m:d>
                                    </m:e>
                                  </m:d>
                                </m:e>
                              </m:func>
                            </m:num>
                            <m:den>
                              <m:func>
                                <m:funcPr>
                                  <m:ctrlPr>
                                    <a:rPr lang="en-IN" i="1">
                                      <a:latin typeface="Cambria Math" panose="02040503050406030204" pitchFamily="18" charset="0"/>
                                    </a:rPr>
                                  </m:ctrlPr>
                                </m:funcPr>
                                <m:fName>
                                  <m:r>
                                    <m:rPr>
                                      <m:sty m:val="p"/>
                                    </m:rPr>
                                    <a:rPr lang="en-IN" i="0">
                                      <a:latin typeface="Cambria Math" panose="02040503050406030204" pitchFamily="18" charset="0"/>
                                    </a:rPr>
                                    <m:t>sin</m:t>
                                  </m:r>
                                </m:fName>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𝛼</m:t>
                                      </m:r>
                                    </m:e>
                                    <m:sub>
                                      <m:r>
                                        <a:rPr lang="en-IN" i="1">
                                          <a:latin typeface="Cambria Math" panose="02040503050406030204" pitchFamily="18" charset="0"/>
                                        </a:rPr>
                                        <m:t>𝑆</m:t>
                                      </m:r>
                                    </m:sub>
                                  </m:sSub>
                                </m:e>
                              </m:func>
                            </m:den>
                          </m:f>
                        </m:e>
                      </m:rad>
                    </m:oMath>
                  </m:oMathPara>
                </a14:m>
                <a:endParaRPr lang="en-IN" dirty="0"/>
              </a:p>
            </p:txBody>
          </p:sp>
        </mc:Choice>
        <mc:Fallback xmlns="">
          <p:sp>
            <p:nvSpPr>
              <p:cNvPr id="15" name="TextBox 14">
                <a:extLst>
                  <a:ext uri="{FF2B5EF4-FFF2-40B4-BE49-F238E27FC236}">
                    <a16:creationId xmlns:a16="http://schemas.microsoft.com/office/drawing/2014/main" id="{9CF005BB-0787-4238-8869-F63DA48A3E1D}"/>
                  </a:ext>
                </a:extLst>
              </p:cNvPr>
              <p:cNvSpPr txBox="1">
                <a:spLocks noRot="1" noChangeAspect="1" noMove="1" noResize="1" noEditPoints="1" noAdjustHandles="1" noChangeArrowheads="1" noChangeShapeType="1" noTextEdit="1"/>
              </p:cNvSpPr>
              <p:nvPr/>
            </p:nvSpPr>
            <p:spPr>
              <a:xfrm>
                <a:off x="939800" y="1386681"/>
                <a:ext cx="10027920" cy="910699"/>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9EC5A04-74DA-4343-892D-3D19AC8281BA}"/>
                  </a:ext>
                </a:extLst>
              </p:cNvPr>
              <p:cNvSpPr txBox="1"/>
              <p:nvPr/>
            </p:nvSpPr>
            <p:spPr>
              <a:xfrm>
                <a:off x="421640" y="2378982"/>
                <a:ext cx="10688320"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𝐴</m:t>
                      </m:r>
                      <m:r>
                        <a:rPr lang="en-IN" i="1" smtClean="0">
                          <a:latin typeface="Cambria Math" panose="02040503050406030204" pitchFamily="18" charset="0"/>
                        </a:rPr>
                        <m:t>𝐶</m:t>
                      </m:r>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𝐸</m:t>
                              </m:r>
                            </m:e>
                            <m:sub>
                              <m:r>
                                <a:rPr lang="en-IN" i="1">
                                  <a:latin typeface="Cambria Math" panose="02040503050406030204" pitchFamily="18" charset="0"/>
                                </a:rPr>
                                <m:t>𝑃</m:t>
                              </m:r>
                            </m:sub>
                          </m:sSub>
                        </m:num>
                        <m:den>
                          <m:sSub>
                            <m:sSubPr>
                              <m:ctrlPr>
                                <a:rPr lang="en-IN" i="1">
                                  <a:solidFill>
                                    <a:srgbClr val="836967"/>
                                  </a:solidFill>
                                  <a:latin typeface="Cambria Math" panose="02040503050406030204" pitchFamily="18" charset="0"/>
                                </a:rPr>
                              </m:ctrlPr>
                            </m:sSubPr>
                            <m:e>
                              <m:func>
                                <m:funcPr>
                                  <m:ctrlPr>
                                    <a:rPr lang="en-IN" i="1">
                                      <a:latin typeface="Cambria Math" panose="02040503050406030204" pitchFamily="18" charset="0"/>
                                    </a:rPr>
                                  </m:ctrlPr>
                                </m:funcPr>
                                <m:fName>
                                  <m:r>
                                    <m:rPr>
                                      <m:sty m:val="p"/>
                                    </m:rPr>
                                    <a:rPr lang="en-IN" i="0">
                                      <a:latin typeface="Cambria Math" panose="02040503050406030204" pitchFamily="18" charset="0"/>
                                    </a:rPr>
                                    <m:t>sin</m:t>
                                  </m:r>
                                </m:fName>
                                <m:e>
                                  <m:r>
                                    <a:rPr lang="en-IN" i="1">
                                      <a:latin typeface="Cambria Math" panose="02040503050406030204" pitchFamily="18" charset="0"/>
                                    </a:rPr>
                                    <m:t>𝛼</m:t>
                                  </m:r>
                                </m:e>
                              </m:func>
                            </m:e>
                            <m:sub>
                              <m:r>
                                <a:rPr lang="en-IN" i="1">
                                  <a:latin typeface="Cambria Math" panose="02040503050406030204" pitchFamily="18" charset="0"/>
                                </a:rPr>
                                <m:t>𝑆</m:t>
                              </m:r>
                            </m:sub>
                          </m:sSub>
                        </m:den>
                      </m:f>
                      <m:r>
                        <a:rPr lang="en-IN" i="0">
                          <a:latin typeface="Cambria Math" panose="02040503050406030204" pitchFamily="18" charset="0"/>
                        </a:rPr>
                        <m:t>;  </m:t>
                      </m:r>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𝐶𝐹</m:t>
                          </m:r>
                        </m:e>
                      </m:acc>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𝐸</m:t>
                          </m:r>
                        </m:e>
                        <m:sub>
                          <m:r>
                            <a:rPr lang="en-IN" i="1">
                              <a:latin typeface="Cambria Math" panose="02040503050406030204" pitchFamily="18" charset="0"/>
                            </a:rPr>
                            <m:t>𝑃</m:t>
                          </m:r>
                        </m:sub>
                      </m:sSub>
                      <m:d>
                        <m:dPr>
                          <m:ctrlPr>
                            <a:rPr lang="en-IN" i="1">
                              <a:solidFill>
                                <a:srgbClr val="836967"/>
                              </a:solidFill>
                              <a:latin typeface="Cambria Math" panose="02040503050406030204" pitchFamily="18" charset="0"/>
                            </a:rPr>
                          </m:ctrlPr>
                        </m:dPr>
                        <m:e>
                          <m:f>
                            <m:fPr>
                              <m:ctrlPr>
                                <a:rPr lang="en-IN" i="1">
                                  <a:solidFill>
                                    <a:srgbClr val="836967"/>
                                  </a:solidFill>
                                  <a:latin typeface="Cambria Math" panose="02040503050406030204" pitchFamily="18" charset="0"/>
                                </a:rPr>
                              </m:ctrlPr>
                            </m:fPr>
                            <m:num>
                              <m:r>
                                <a:rPr lang="en-IN" i="0">
                                  <a:latin typeface="Cambria Math" panose="02040503050406030204" pitchFamily="18" charset="0"/>
                                </a:rPr>
                                <m:t>1</m:t>
                              </m:r>
                            </m:num>
                            <m:den>
                              <m:func>
                                <m:funcPr>
                                  <m:ctrlPr>
                                    <a:rPr lang="en-IN" i="1">
                                      <a:latin typeface="Cambria Math" panose="02040503050406030204" pitchFamily="18" charset="0"/>
                                    </a:rPr>
                                  </m:ctrlPr>
                                </m:funcPr>
                                <m:fName>
                                  <m:r>
                                    <m:rPr>
                                      <m:sty m:val="p"/>
                                    </m:rPr>
                                    <a:rPr lang="en-IN" i="0">
                                      <a:latin typeface="Cambria Math" panose="02040503050406030204" pitchFamily="18" charset="0"/>
                                    </a:rPr>
                                    <m:t>tan</m:t>
                                  </m:r>
                                </m:fName>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𝛼</m:t>
                                      </m:r>
                                    </m:e>
                                    <m:sub>
                                      <m:r>
                                        <a:rPr lang="en-IN" i="1">
                                          <a:latin typeface="Cambria Math" panose="02040503050406030204" pitchFamily="18" charset="0"/>
                                        </a:rPr>
                                        <m:t>𝑆</m:t>
                                      </m:r>
                                    </m:sub>
                                  </m:sSub>
                                </m:e>
                              </m:func>
                            </m:den>
                          </m:f>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r>
                                <a:rPr lang="en-IN" i="0">
                                  <a:latin typeface="Cambria Math" panose="02040503050406030204" pitchFamily="18" charset="0"/>
                                </a:rPr>
                                <m:t>1</m:t>
                              </m:r>
                            </m:num>
                            <m:den>
                              <m:func>
                                <m:funcPr>
                                  <m:ctrlPr>
                                    <a:rPr lang="en-IN" i="1">
                                      <a:latin typeface="Cambria Math" panose="02040503050406030204" pitchFamily="18" charset="0"/>
                                    </a:rPr>
                                  </m:ctrlPr>
                                </m:funcPr>
                                <m:fName>
                                  <m:r>
                                    <m:rPr>
                                      <m:sty m:val="p"/>
                                    </m:rPr>
                                    <a:rPr lang="en-IN" i="0">
                                      <a:latin typeface="Cambria Math" panose="02040503050406030204" pitchFamily="18" charset="0"/>
                                    </a:rPr>
                                    <m:t>tan</m:t>
                                  </m:r>
                                </m:fName>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𝛽</m:t>
                                      </m:r>
                                    </m:e>
                                    <m:sub>
                                      <m:r>
                                        <a:rPr lang="en-IN" i="1">
                                          <a:latin typeface="Cambria Math" panose="02040503050406030204" pitchFamily="18" charset="0"/>
                                        </a:rPr>
                                        <m:t>𝑃</m:t>
                                      </m:r>
                                    </m:sub>
                                  </m:sSub>
                                </m:e>
                              </m:func>
                            </m:den>
                          </m:f>
                        </m:e>
                      </m:d>
                      <m:r>
                        <a:rPr lang="en-IN" i="0">
                          <a:latin typeface="Cambria Math" panose="02040503050406030204" pitchFamily="18" charset="0"/>
                        </a:rPr>
                        <m:t>; </m:t>
                      </m:r>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𝐹𝐷</m:t>
                          </m:r>
                        </m:e>
                      </m:acc>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𝑃</m:t>
                              </m:r>
                            </m:sub>
                          </m:sSub>
                        </m:num>
                        <m:den>
                          <m:func>
                            <m:funcPr>
                              <m:ctrlPr>
                                <a:rPr lang="en-IN" i="1">
                                  <a:latin typeface="Cambria Math" panose="02040503050406030204" pitchFamily="18" charset="0"/>
                                </a:rPr>
                              </m:ctrlPr>
                            </m:funcPr>
                            <m:fName>
                              <m:r>
                                <m:rPr>
                                  <m:sty m:val="p"/>
                                </m:rPr>
                                <a:rPr lang="en-IN" i="0">
                                  <a:latin typeface="Cambria Math" panose="02040503050406030204" pitchFamily="18" charset="0"/>
                                </a:rPr>
                                <m:t>sin</m:t>
                              </m:r>
                            </m:fName>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𝛼</m:t>
                                  </m:r>
                                </m:e>
                                <m:sub>
                                  <m:r>
                                    <a:rPr lang="en-IN" i="1">
                                      <a:latin typeface="Cambria Math" panose="02040503050406030204" pitchFamily="18" charset="0"/>
                                    </a:rPr>
                                    <m:t>𝑆</m:t>
                                  </m:r>
                                </m:sub>
                              </m:sSub>
                            </m:e>
                          </m:func>
                        </m:den>
                      </m:f>
                      <m:func>
                        <m:funcPr>
                          <m:ctrlPr>
                            <a:rPr lang="en-IN" i="1">
                              <a:latin typeface="Cambria Math" panose="02040503050406030204" pitchFamily="18" charset="0"/>
                            </a:rPr>
                          </m:ctrlPr>
                        </m:funcPr>
                        <m:fName>
                          <m:r>
                            <m:rPr>
                              <m:sty m:val="p"/>
                            </m:rPr>
                            <a:rPr lang="en-IN" i="0">
                              <a:latin typeface="Cambria Math" panose="02040503050406030204" pitchFamily="18" charset="0"/>
                            </a:rPr>
                            <m:t>sin</m:t>
                          </m:r>
                        </m:fName>
                        <m:e>
                          <m:d>
                            <m:dPr>
                              <m:ctrlPr>
                                <a:rPr lang="en-IN" i="1">
                                  <a:latin typeface="Cambria Math" panose="02040503050406030204" pitchFamily="18" charset="0"/>
                                </a:rPr>
                              </m:ctrlPr>
                            </m:dPr>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𝛼</m:t>
                                  </m:r>
                                </m:e>
                                <m:sub>
                                  <m:r>
                                    <a:rPr lang="en-IN" i="1">
                                      <a:latin typeface="Cambria Math" panose="02040503050406030204" pitchFamily="18" charset="0"/>
                                    </a:rPr>
                                    <m:t>𝑆</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𝛽</m:t>
                                  </m:r>
                                </m:e>
                                <m:sub>
                                  <m:r>
                                    <a:rPr lang="en-IN" i="1">
                                      <a:latin typeface="Cambria Math" panose="02040503050406030204" pitchFamily="18" charset="0"/>
                                    </a:rPr>
                                    <m:t>𝑃</m:t>
                                  </m:r>
                                </m:sub>
                              </m:sSub>
                            </m:e>
                          </m:d>
                        </m:e>
                      </m:func>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𝑃</m:t>
                              </m:r>
                            </m:sub>
                          </m:sSub>
                        </m:num>
                        <m:den>
                          <m:func>
                            <m:funcPr>
                              <m:ctrlPr>
                                <a:rPr lang="en-IN" i="1">
                                  <a:latin typeface="Cambria Math" panose="02040503050406030204" pitchFamily="18" charset="0"/>
                                </a:rPr>
                              </m:ctrlPr>
                            </m:funcPr>
                            <m:fName>
                              <m:r>
                                <m:rPr>
                                  <m:sty m:val="p"/>
                                </m:rPr>
                                <a:rPr lang="en-IN" i="0">
                                  <a:latin typeface="Cambria Math" panose="02040503050406030204" pitchFamily="18" charset="0"/>
                                </a:rPr>
                                <m:t>tan</m:t>
                              </m:r>
                            </m:fName>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𝛽</m:t>
                                  </m:r>
                                </m:e>
                                <m:sub>
                                  <m:r>
                                    <a:rPr lang="en-IN" i="1">
                                      <a:latin typeface="Cambria Math" panose="02040503050406030204" pitchFamily="18" charset="0"/>
                                    </a:rPr>
                                    <m:t>𝑃</m:t>
                                  </m:r>
                                </m:sub>
                              </m:sSub>
                            </m:e>
                          </m:func>
                        </m:den>
                      </m:f>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𝑃</m:t>
                              </m:r>
                            </m:sub>
                          </m:sSub>
                        </m:num>
                        <m:den>
                          <m:func>
                            <m:funcPr>
                              <m:ctrlPr>
                                <a:rPr lang="en-IN" i="1">
                                  <a:latin typeface="Cambria Math" panose="02040503050406030204" pitchFamily="18" charset="0"/>
                                </a:rPr>
                              </m:ctrlPr>
                            </m:funcPr>
                            <m:fName>
                              <m:r>
                                <m:rPr>
                                  <m:sty m:val="p"/>
                                </m:rPr>
                                <a:rPr lang="en-IN" i="0">
                                  <a:latin typeface="Cambria Math" panose="02040503050406030204" pitchFamily="18" charset="0"/>
                                </a:rPr>
                                <m:t>tan</m:t>
                              </m:r>
                            </m:fName>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𝛼</m:t>
                                  </m:r>
                                </m:e>
                                <m:sub>
                                  <m:r>
                                    <a:rPr lang="en-IN" i="1">
                                      <a:latin typeface="Cambria Math" panose="02040503050406030204" pitchFamily="18" charset="0"/>
                                    </a:rPr>
                                    <m:t>𝑆</m:t>
                                  </m:r>
                                </m:sub>
                              </m:sSub>
                            </m:e>
                          </m:func>
                        </m:den>
                      </m:f>
                      <m:r>
                        <a:rPr lang="en-IN" i="0">
                          <a:latin typeface="Cambria Math" panose="02040503050406030204" pitchFamily="18" charset="0"/>
                        </a:rPr>
                        <m:t>;</m:t>
                      </m:r>
                    </m:oMath>
                  </m:oMathPara>
                </a14:m>
                <a:endParaRPr lang="en-IN" dirty="0"/>
              </a:p>
            </p:txBody>
          </p:sp>
        </mc:Choice>
        <mc:Fallback xmlns="">
          <p:sp>
            <p:nvSpPr>
              <p:cNvPr id="19" name="TextBox 18">
                <a:extLst>
                  <a:ext uri="{FF2B5EF4-FFF2-40B4-BE49-F238E27FC236}">
                    <a16:creationId xmlns:a16="http://schemas.microsoft.com/office/drawing/2014/main" id="{F9EC5A04-74DA-4343-892D-3D19AC8281BA}"/>
                  </a:ext>
                </a:extLst>
              </p:cNvPr>
              <p:cNvSpPr txBox="1">
                <a:spLocks noRot="1" noChangeAspect="1" noMove="1" noResize="1" noEditPoints="1" noAdjustHandles="1" noChangeArrowheads="1" noChangeShapeType="1" noTextEdit="1"/>
              </p:cNvSpPr>
              <p:nvPr/>
            </p:nvSpPr>
            <p:spPr>
              <a:xfrm>
                <a:off x="421640" y="2378982"/>
                <a:ext cx="10688320" cy="714683"/>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9C04CA5-239C-4538-8F12-5B6A4C4A87D9}"/>
                  </a:ext>
                </a:extLst>
              </p:cNvPr>
              <p:cNvSpPr txBox="1"/>
              <p:nvPr/>
            </p:nvSpPr>
            <p:spPr>
              <a:xfrm>
                <a:off x="1198880" y="3191672"/>
                <a:ext cx="6096000" cy="910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IN" i="1" smtClean="0">
                              <a:solidFill>
                                <a:srgbClr val="836967"/>
                              </a:solidFill>
                              <a:latin typeface="Cambria Math" panose="02040503050406030204" pitchFamily="18" charset="0"/>
                            </a:rPr>
                          </m:ctrlPr>
                        </m:accPr>
                        <m:e>
                          <m:r>
                            <a:rPr lang="en-IN" i="1">
                              <a:latin typeface="Cambria Math" panose="02040503050406030204" pitchFamily="18" charset="0"/>
                            </a:rPr>
                            <m:t>𝑂𝐶</m:t>
                          </m:r>
                        </m:e>
                      </m:acc>
                      <m:r>
                        <a:rPr lang="en-IN" i="0">
                          <a:latin typeface="Cambria Math" panose="02040503050406030204" pitchFamily="18" charset="0"/>
                        </a:rPr>
                        <m:t>=</m:t>
                      </m:r>
                      <m:rad>
                        <m:radPr>
                          <m:degHide m:val="on"/>
                          <m:ctrlPr>
                            <a:rPr lang="en-IN" i="1">
                              <a:solidFill>
                                <a:srgbClr val="836967"/>
                              </a:solidFill>
                              <a:latin typeface="Cambria Math" panose="02040503050406030204" pitchFamily="18" charset="0"/>
                            </a:rPr>
                          </m:ctrlPr>
                        </m:radPr>
                        <m:deg/>
                        <m:e>
                          <m:d>
                            <m:dPr>
                              <m:endChr m:val=""/>
                              <m:ctrlPr>
                                <a:rPr lang="en-IN" i="1">
                                  <a:latin typeface="Cambria Math" panose="02040503050406030204" pitchFamily="18" charset="0"/>
                                </a:rPr>
                              </m:ctrlPr>
                            </m:dPr>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𝑃</m:t>
                                  </m:r>
                                </m:sub>
                              </m:sSub>
                              <m:func>
                                <m:funcPr>
                                  <m:ctrlPr>
                                    <a:rPr lang="en-IN" i="1">
                                      <a:latin typeface="Cambria Math" panose="02040503050406030204" pitchFamily="18" charset="0"/>
                                    </a:rPr>
                                  </m:ctrlPr>
                                </m:funcPr>
                                <m:fName>
                                  <m:r>
                                    <m:rPr>
                                      <m:sty m:val="p"/>
                                    </m:rPr>
                                    <a:rPr lang="en-IN" i="0">
                                      <a:latin typeface="Cambria Math" panose="02040503050406030204" pitchFamily="18" charset="0"/>
                                    </a:rPr>
                                    <m:t>cos</m:t>
                                  </m:r>
                                </m:fName>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𝛽</m:t>
                                      </m:r>
                                    </m:e>
                                    <m:sub>
                                      <m:r>
                                        <a:rPr lang="en-IN" i="1">
                                          <a:latin typeface="Cambria Math" panose="02040503050406030204" pitchFamily="18" charset="0"/>
                                        </a:rPr>
                                        <m:t>𝑝</m:t>
                                      </m:r>
                                    </m:sub>
                                  </m:sSub>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𝐸</m:t>
                                          </m:r>
                                        </m:e>
                                        <m:sub>
                                          <m:r>
                                            <a:rPr lang="en-IN" i="1">
                                              <a:latin typeface="Cambria Math" panose="02040503050406030204" pitchFamily="18" charset="0"/>
                                            </a:rPr>
                                            <m:t>𝑃</m:t>
                                          </m:r>
                                        </m:sub>
                                      </m:sSub>
                                    </m:num>
                                    <m:den>
                                      <m:sSub>
                                        <m:sSubPr>
                                          <m:ctrlPr>
                                            <a:rPr lang="en-IN" i="1">
                                              <a:solidFill>
                                                <a:srgbClr val="836967"/>
                                              </a:solidFill>
                                              <a:latin typeface="Cambria Math" panose="02040503050406030204" pitchFamily="18" charset="0"/>
                                            </a:rPr>
                                          </m:ctrlPr>
                                        </m:sSubPr>
                                        <m:e>
                                          <m:func>
                                            <m:funcPr>
                                              <m:ctrlPr>
                                                <a:rPr lang="en-IN" i="1">
                                                  <a:latin typeface="Cambria Math" panose="02040503050406030204" pitchFamily="18" charset="0"/>
                                                </a:rPr>
                                              </m:ctrlPr>
                                            </m:funcPr>
                                            <m:fName>
                                              <m:r>
                                                <m:rPr>
                                                  <m:sty m:val="p"/>
                                                </m:rPr>
                                                <a:rPr lang="en-IN" i="0">
                                                  <a:latin typeface="Cambria Math" panose="02040503050406030204" pitchFamily="18" charset="0"/>
                                                </a:rPr>
                                                <m:t>tan</m:t>
                                              </m:r>
                                            </m:fName>
                                            <m:e>
                                              <m:r>
                                                <a:rPr lang="en-IN" i="1">
                                                  <a:latin typeface="Cambria Math" panose="02040503050406030204" pitchFamily="18" charset="0"/>
                                                </a:rPr>
                                                <m:t>𝛼</m:t>
                                              </m:r>
                                            </m:e>
                                          </m:func>
                                        </m:e>
                                        <m:sub>
                                          <m:r>
                                            <a:rPr lang="en-IN" i="1">
                                              <a:latin typeface="Cambria Math" panose="02040503050406030204" pitchFamily="18" charset="0"/>
                                            </a:rPr>
                                            <m:t>𝑆</m:t>
                                          </m:r>
                                        </m:sub>
                                      </m:sSub>
                                    </m:den>
                                  </m:f>
                                  <m:sSup>
                                    <m:sSupPr>
                                      <m:ctrlPr>
                                        <a:rPr lang="en-IN" i="1">
                                          <a:solidFill>
                                            <a:srgbClr val="836967"/>
                                          </a:solidFill>
                                          <a:latin typeface="Cambria Math" panose="02040503050406030204" pitchFamily="18" charset="0"/>
                                        </a:rPr>
                                      </m:ctrlPr>
                                    </m:sSupPr>
                                    <m:e>
                                      <m:d>
                                        <m:dPr>
                                          <m:begChr m:val=""/>
                                          <m:ctrlPr>
                                            <a:rPr lang="en-IN" i="1">
                                              <a:latin typeface="Cambria Math" panose="02040503050406030204" pitchFamily="18" charset="0"/>
                                            </a:rPr>
                                          </m:ctrlPr>
                                        </m:dPr>
                                        <m:e/>
                                      </m:d>
                                    </m:e>
                                    <m:sup>
                                      <m:r>
                                        <a:rPr lang="en-IN" i="0">
                                          <a:latin typeface="Cambria Math" panose="02040503050406030204" pitchFamily="18" charset="0"/>
                                        </a:rPr>
                                        <m:t>2</m:t>
                                      </m:r>
                                    </m:sup>
                                  </m:sSup>
                                  <m:r>
                                    <a:rPr lang="en-IN" i="0">
                                      <a:latin typeface="Cambria Math" panose="02040503050406030204" pitchFamily="18" charset="0"/>
                                    </a:rPr>
                                    <m:t>+</m:t>
                                  </m:r>
                                  <m:d>
                                    <m:dPr>
                                      <m:endChr m:val=""/>
                                      <m:ctrlPr>
                                        <a:rPr lang="en-IN" i="1">
                                          <a:latin typeface="Cambria Math" panose="02040503050406030204" pitchFamily="18" charset="0"/>
                                        </a:rPr>
                                      </m:ctrlPr>
                                    </m:dPr>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𝐸</m:t>
                                          </m:r>
                                        </m:e>
                                        <m:sub>
                                          <m:r>
                                            <a:rPr lang="en-IN" i="1">
                                              <a:latin typeface="Cambria Math" panose="02040503050406030204" pitchFamily="18" charset="0"/>
                                            </a:rPr>
                                            <m:t>𝑃</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𝑃</m:t>
                                          </m:r>
                                        </m:sub>
                                      </m:sSub>
                                      <m:func>
                                        <m:funcPr>
                                          <m:ctrlPr>
                                            <a:rPr lang="en-IN" i="1">
                                              <a:latin typeface="Cambria Math" panose="02040503050406030204" pitchFamily="18" charset="0"/>
                                            </a:rPr>
                                          </m:ctrlPr>
                                        </m:funcPr>
                                        <m:fName>
                                          <m:r>
                                            <m:rPr>
                                              <m:sty m:val="p"/>
                                            </m:rPr>
                                            <a:rPr lang="en-IN" i="0">
                                              <a:latin typeface="Cambria Math" panose="02040503050406030204" pitchFamily="18" charset="0"/>
                                            </a:rPr>
                                            <m:t>sin</m:t>
                                          </m:r>
                                        </m:fName>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𝛽</m:t>
                                              </m:r>
                                            </m:e>
                                            <m:sub>
                                              <m:r>
                                                <a:rPr lang="en-IN" i="1">
                                                  <a:latin typeface="Cambria Math" panose="02040503050406030204" pitchFamily="18" charset="0"/>
                                                </a:rPr>
                                                <m:t>𝑃</m:t>
                                              </m:r>
                                            </m:sub>
                                          </m:sSub>
                                          <m:sSup>
                                            <m:sSupPr>
                                              <m:ctrlPr>
                                                <a:rPr lang="en-IN" i="1">
                                                  <a:solidFill>
                                                    <a:srgbClr val="836967"/>
                                                  </a:solidFill>
                                                  <a:latin typeface="Cambria Math" panose="02040503050406030204" pitchFamily="18" charset="0"/>
                                                </a:rPr>
                                              </m:ctrlPr>
                                            </m:sSupPr>
                                            <m:e>
                                              <m:d>
                                                <m:dPr>
                                                  <m:begChr m:val=""/>
                                                  <m:ctrlPr>
                                                    <a:rPr lang="en-IN" i="1">
                                                      <a:latin typeface="Cambria Math" panose="02040503050406030204" pitchFamily="18" charset="0"/>
                                                    </a:rPr>
                                                  </m:ctrlPr>
                                                </m:dPr>
                                                <m:e/>
                                              </m:d>
                                            </m:e>
                                            <m:sup>
                                              <m:r>
                                                <a:rPr lang="en-IN" i="0">
                                                  <a:latin typeface="Cambria Math" panose="02040503050406030204" pitchFamily="18" charset="0"/>
                                                </a:rPr>
                                                <m:t>2</m:t>
                                              </m:r>
                                            </m:sup>
                                          </m:sSup>
                                        </m:e>
                                      </m:func>
                                    </m:e>
                                  </m:d>
                                </m:e>
                              </m:func>
                            </m:e>
                          </m:d>
                        </m:e>
                      </m:rad>
                    </m:oMath>
                  </m:oMathPara>
                </a14:m>
                <a:endParaRPr lang="en-IN" dirty="0"/>
              </a:p>
            </p:txBody>
          </p:sp>
        </mc:Choice>
        <mc:Fallback xmlns="">
          <p:sp>
            <p:nvSpPr>
              <p:cNvPr id="21" name="TextBox 20">
                <a:extLst>
                  <a:ext uri="{FF2B5EF4-FFF2-40B4-BE49-F238E27FC236}">
                    <a16:creationId xmlns:a16="http://schemas.microsoft.com/office/drawing/2014/main" id="{49C04CA5-239C-4538-8F12-5B6A4C4A87D9}"/>
                  </a:ext>
                </a:extLst>
              </p:cNvPr>
              <p:cNvSpPr txBox="1">
                <a:spLocks noRot="1" noChangeAspect="1" noMove="1" noResize="1" noEditPoints="1" noAdjustHandles="1" noChangeArrowheads="1" noChangeShapeType="1" noTextEdit="1"/>
              </p:cNvSpPr>
              <p:nvPr/>
            </p:nvSpPr>
            <p:spPr>
              <a:xfrm>
                <a:off x="1198880" y="3191672"/>
                <a:ext cx="6096000" cy="910699"/>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5C120F-6D55-4C62-8812-85BAB2FBD87C}"/>
                  </a:ext>
                </a:extLst>
              </p:cNvPr>
              <p:cNvSpPr txBox="1"/>
              <p:nvPr/>
            </p:nvSpPr>
            <p:spPr>
              <a:xfrm>
                <a:off x="787400" y="4001294"/>
                <a:ext cx="6096000" cy="910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IN" i="1" smtClean="0">
                              <a:solidFill>
                                <a:srgbClr val="836967"/>
                              </a:solidFill>
                              <a:latin typeface="Cambria Math" panose="02040503050406030204" pitchFamily="18" charset="0"/>
                            </a:rPr>
                          </m:ctrlPr>
                        </m:accPr>
                        <m:e>
                          <m:r>
                            <a:rPr lang="en-IN" i="1">
                              <a:latin typeface="Cambria Math" panose="02040503050406030204" pitchFamily="18" charset="0"/>
                            </a:rPr>
                            <m:t>𝐴𝐷</m:t>
                          </m:r>
                        </m:e>
                      </m:acc>
                      <m:r>
                        <a:rPr lang="en-IN" i="0">
                          <a:latin typeface="Cambria Math" panose="02040503050406030204" pitchFamily="18" charset="0"/>
                        </a:rPr>
                        <m:t>= </m:t>
                      </m:r>
                      <m:rad>
                        <m:radPr>
                          <m:degHide m:val="on"/>
                          <m:ctrlPr>
                            <a:rPr lang="en-IN" i="1">
                              <a:solidFill>
                                <a:srgbClr val="836967"/>
                              </a:solidFill>
                              <a:latin typeface="Cambria Math" panose="02040503050406030204" pitchFamily="18" charset="0"/>
                            </a:rPr>
                          </m:ctrlPr>
                        </m:radPr>
                        <m:deg/>
                        <m:e>
                          <m:sSup>
                            <m:sSupPr>
                              <m:ctrlPr>
                                <a:rPr lang="en-IN" i="1">
                                  <a:solidFill>
                                    <a:srgbClr val="836967"/>
                                  </a:solidFill>
                                  <a:latin typeface="Cambria Math" panose="02040503050406030204" pitchFamily="18" charset="0"/>
                                </a:rPr>
                              </m:ctrlPr>
                            </m:sSupPr>
                            <m:e>
                              <m:d>
                                <m:dPr>
                                  <m:ctrlPr>
                                    <a:rPr lang="en-IN" i="1">
                                      <a:solidFill>
                                        <a:srgbClr val="836967"/>
                                      </a:solidFill>
                                      <a:latin typeface="Cambria Math" panose="02040503050406030204" pitchFamily="18" charset="0"/>
                                    </a:rPr>
                                  </m:ctrlPr>
                                </m:dPr>
                                <m:e>
                                  <m:f>
                                    <m:fPr>
                                      <m:ctrlPr>
                                        <a:rPr lang="en-IN" i="1">
                                          <a:solidFill>
                                            <a:srgbClr val="836967"/>
                                          </a:solidFill>
                                          <a:latin typeface="Cambria Math" panose="02040503050406030204" pitchFamily="18" charset="0"/>
                                        </a:rPr>
                                      </m:ctrlPr>
                                    </m:fPr>
                                    <m:num>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𝐸</m:t>
                                          </m:r>
                                        </m:e>
                                        <m:sub>
                                          <m:r>
                                            <a:rPr lang="en-IN" i="1">
                                              <a:latin typeface="Cambria Math" panose="02040503050406030204" pitchFamily="18" charset="0"/>
                                            </a:rPr>
                                            <m:t>𝑃</m:t>
                                          </m:r>
                                        </m:sub>
                                      </m:sSub>
                                      <m:func>
                                        <m:funcPr>
                                          <m:ctrlPr>
                                            <a:rPr lang="en-IN" i="1">
                                              <a:latin typeface="Cambria Math" panose="02040503050406030204" pitchFamily="18" charset="0"/>
                                            </a:rPr>
                                          </m:ctrlPr>
                                        </m:funcPr>
                                        <m:fName>
                                          <m:r>
                                            <m:rPr>
                                              <m:sty m:val="p"/>
                                            </m:rPr>
                                            <a:rPr lang="en-IN" i="0">
                                              <a:latin typeface="Cambria Math" panose="02040503050406030204" pitchFamily="18" charset="0"/>
                                            </a:rPr>
                                            <m:t>cos</m:t>
                                          </m:r>
                                        </m:fName>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𝛼</m:t>
                                              </m:r>
                                            </m:e>
                                            <m:sub>
                                              <m:r>
                                                <a:rPr lang="en-IN" i="1">
                                                  <a:latin typeface="Cambria Math" panose="02040503050406030204" pitchFamily="18" charset="0"/>
                                                </a:rPr>
                                                <m:t>𝑆</m:t>
                                              </m:r>
                                            </m:sub>
                                          </m:sSub>
                                          <m:r>
                                            <a:rPr lang="en-IN" i="0">
                                              <a:latin typeface="Cambria Math" panose="02040503050406030204" pitchFamily="18" charset="0"/>
                                            </a:rPr>
                                            <m:t>+</m:t>
                                          </m:r>
                                        </m:e>
                                      </m:func>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𝑃</m:t>
                                          </m:r>
                                        </m:sub>
                                      </m:sSub>
                                      <m:func>
                                        <m:funcPr>
                                          <m:ctrlPr>
                                            <a:rPr lang="en-IN" i="1">
                                              <a:latin typeface="Cambria Math" panose="02040503050406030204" pitchFamily="18" charset="0"/>
                                            </a:rPr>
                                          </m:ctrlPr>
                                        </m:funcPr>
                                        <m:fName>
                                          <m:r>
                                            <m:rPr>
                                              <m:sty m:val="p"/>
                                            </m:rPr>
                                            <a:rPr lang="en-IN" i="0">
                                              <a:latin typeface="Cambria Math" panose="02040503050406030204" pitchFamily="18" charset="0"/>
                                            </a:rPr>
                                            <m:t>sin</m:t>
                                          </m:r>
                                        </m:fName>
                                        <m:e>
                                          <m:d>
                                            <m:dPr>
                                              <m:ctrlPr>
                                                <a:rPr lang="en-IN" i="1">
                                                  <a:latin typeface="Cambria Math" panose="02040503050406030204" pitchFamily="18" charset="0"/>
                                                </a:rPr>
                                              </m:ctrlPr>
                                            </m:dPr>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𝛼</m:t>
                                                  </m:r>
                                                </m:e>
                                                <m:sub>
                                                  <m:r>
                                                    <a:rPr lang="en-IN" i="1">
                                                      <a:latin typeface="Cambria Math" panose="02040503050406030204" pitchFamily="18" charset="0"/>
                                                    </a:rPr>
                                                    <m:t>𝑆</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𝛽</m:t>
                                                  </m:r>
                                                </m:e>
                                                <m:sub>
                                                  <m:r>
                                                    <a:rPr lang="en-IN" i="1">
                                                      <a:latin typeface="Cambria Math" panose="02040503050406030204" pitchFamily="18" charset="0"/>
                                                    </a:rPr>
                                                    <m:t>𝑃</m:t>
                                                  </m:r>
                                                </m:sub>
                                              </m:sSub>
                                            </m:e>
                                          </m:d>
                                        </m:e>
                                      </m:func>
                                    </m:num>
                                    <m:den>
                                      <m:func>
                                        <m:funcPr>
                                          <m:ctrlPr>
                                            <a:rPr lang="en-IN" i="1">
                                              <a:latin typeface="Cambria Math" panose="02040503050406030204" pitchFamily="18" charset="0"/>
                                            </a:rPr>
                                          </m:ctrlPr>
                                        </m:funcPr>
                                        <m:fName>
                                          <m:r>
                                            <m:rPr>
                                              <m:sty m:val="p"/>
                                            </m:rPr>
                                            <a:rPr lang="en-IN" i="0">
                                              <a:latin typeface="Cambria Math" panose="02040503050406030204" pitchFamily="18" charset="0"/>
                                            </a:rPr>
                                            <m:t>sin</m:t>
                                          </m:r>
                                        </m:fName>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𝛼</m:t>
                                              </m:r>
                                            </m:e>
                                            <m:sub>
                                              <m:r>
                                                <a:rPr lang="en-IN" i="1">
                                                  <a:latin typeface="Cambria Math" panose="02040503050406030204" pitchFamily="18" charset="0"/>
                                                </a:rPr>
                                                <m:t>𝑆</m:t>
                                              </m:r>
                                            </m:sub>
                                          </m:sSub>
                                        </m:e>
                                      </m:func>
                                    </m:den>
                                  </m:f>
                                </m:e>
                              </m:d>
                            </m:e>
                            <m:sup>
                              <m:r>
                                <a:rPr lang="en-IN" i="0">
                                  <a:latin typeface="Cambria Math" panose="02040503050406030204" pitchFamily="18" charset="0"/>
                                </a:rPr>
                                <m:t>2</m:t>
                              </m:r>
                            </m:sup>
                          </m:sSup>
                        </m:e>
                      </m:rad>
                      <m:r>
                        <a:rPr lang="en-IN" i="0">
                          <a:latin typeface="Cambria Math" panose="02040503050406030204" pitchFamily="18" charset="0"/>
                        </a:rPr>
                        <m:t>+</m:t>
                      </m:r>
                      <m:sSup>
                        <m:sSupPr>
                          <m:ctrlPr>
                            <a:rPr lang="en-IN" i="1">
                              <a:solidFill>
                                <a:srgbClr val="836967"/>
                              </a:solidFill>
                              <a:latin typeface="Cambria Math" panose="02040503050406030204" pitchFamily="18" charset="0"/>
                            </a:rPr>
                          </m:ctrlPr>
                        </m:sSupPr>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𝐸</m:t>
                              </m:r>
                            </m:e>
                            <m:sub>
                              <m:r>
                                <a:rPr lang="en-IN" i="1">
                                  <a:latin typeface="Cambria Math" panose="02040503050406030204" pitchFamily="18" charset="0"/>
                                </a:rPr>
                                <m:t>𝑃</m:t>
                              </m:r>
                            </m:sub>
                          </m:sSub>
                        </m:e>
                        <m:sup>
                          <m:r>
                            <a:rPr lang="en-IN" i="0">
                              <a:latin typeface="Cambria Math" panose="02040503050406030204" pitchFamily="18" charset="0"/>
                            </a:rPr>
                            <m:t>2</m:t>
                          </m:r>
                        </m:sup>
                      </m:sSup>
                    </m:oMath>
                  </m:oMathPara>
                </a14:m>
                <a:endParaRPr lang="en-IN" dirty="0"/>
              </a:p>
            </p:txBody>
          </p:sp>
        </mc:Choice>
        <mc:Fallback xmlns="">
          <p:sp>
            <p:nvSpPr>
              <p:cNvPr id="23" name="TextBox 22">
                <a:extLst>
                  <a:ext uri="{FF2B5EF4-FFF2-40B4-BE49-F238E27FC236}">
                    <a16:creationId xmlns:a16="http://schemas.microsoft.com/office/drawing/2014/main" id="{905C120F-6D55-4C62-8812-85BAB2FBD87C}"/>
                  </a:ext>
                </a:extLst>
              </p:cNvPr>
              <p:cNvSpPr txBox="1">
                <a:spLocks noRot="1" noChangeAspect="1" noMove="1" noResize="1" noEditPoints="1" noAdjustHandles="1" noChangeArrowheads="1" noChangeShapeType="1" noTextEdit="1"/>
              </p:cNvSpPr>
              <p:nvPr/>
            </p:nvSpPr>
            <p:spPr>
              <a:xfrm>
                <a:off x="787400" y="4001294"/>
                <a:ext cx="6096000" cy="910699"/>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C281CE-CA74-4858-B369-C104A96B8731}"/>
                  </a:ext>
                </a:extLst>
              </p:cNvPr>
              <p:cNvSpPr txBox="1"/>
              <p:nvPr/>
            </p:nvSpPr>
            <p:spPr>
              <a:xfrm>
                <a:off x="421640" y="5567389"/>
                <a:ext cx="6096000" cy="658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rgbClr val="836967"/>
                              </a:solidFill>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𝑅</m:t>
                          </m:r>
                          <m:r>
                            <a:rPr lang="en-IN" i="0">
                              <a:latin typeface="Cambria Math" panose="02040503050406030204" pitchFamily="18" charset="0"/>
                            </a:rPr>
                            <m:t>−</m:t>
                          </m:r>
                          <m:r>
                            <a:rPr lang="en-IN" i="1">
                              <a:latin typeface="Cambria Math" panose="02040503050406030204" pitchFamily="18" charset="0"/>
                            </a:rPr>
                            <m:t>𝑠𝑔𝑟𝑑</m:t>
                          </m:r>
                        </m:sub>
                      </m:sSub>
                      <m:r>
                        <a:rPr lang="en-IN" i="0">
                          <a:latin typeface="Cambria Math" panose="02040503050406030204" pitchFamily="18" charset="0"/>
                        </a:rPr>
                        <m:t>= </m:t>
                      </m:r>
                      <m:f>
                        <m:fPr>
                          <m:ctrlPr>
                            <a:rPr lang="en-IN" i="1">
                              <a:solidFill>
                                <a:srgbClr val="836967"/>
                              </a:solidFill>
                              <a:latin typeface="Cambria Math" panose="02040503050406030204" pitchFamily="18" charset="0"/>
                            </a:rPr>
                          </m:ctrlPr>
                        </m:fPr>
                        <m:num>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𝑂𝐶</m:t>
                              </m:r>
                            </m:e>
                          </m:acc>
                          <m:r>
                            <a:rPr lang="en-IN" i="0">
                              <a:latin typeface="Cambria Math" panose="02040503050406030204" pitchFamily="18" charset="0"/>
                            </a:rPr>
                            <m:t>+</m:t>
                          </m:r>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𝐴𝐷</m:t>
                              </m:r>
                            </m:e>
                          </m:acc>
                          <m:r>
                            <a:rPr lang="en-IN" i="0">
                              <a:latin typeface="Cambria Math" panose="02040503050406030204" pitchFamily="18" charset="0"/>
                            </a:rPr>
                            <m:t>−</m:t>
                          </m:r>
                          <m:d>
                            <m:dPr>
                              <m:ctrlPr>
                                <a:rPr lang="en-IN" i="1">
                                  <a:latin typeface="Cambria Math" panose="02040503050406030204" pitchFamily="18" charset="0"/>
                                </a:rPr>
                              </m:ctrlPr>
                            </m:dPr>
                            <m:e>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𝐴𝐶</m:t>
                                  </m:r>
                                </m:e>
                              </m:acc>
                              <m:r>
                                <a:rPr lang="en-IN" i="0">
                                  <a:latin typeface="Cambria Math" panose="02040503050406030204" pitchFamily="18" charset="0"/>
                                </a:rPr>
                                <m:t>+</m:t>
                              </m:r>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𝑂𝐷</m:t>
                                  </m:r>
                                </m:e>
                              </m:acc>
                            </m:e>
                          </m:d>
                        </m:num>
                        <m:den>
                          <m:r>
                            <a:rPr lang="en-IN" i="0">
                              <a:latin typeface="Cambria Math" panose="02040503050406030204" pitchFamily="18" charset="0"/>
                            </a:rPr>
                            <m:t>2</m:t>
                          </m:r>
                          <m:acc>
                            <m:accPr>
                              <m:chr m:val="̅"/>
                              <m:ctrlPr>
                                <a:rPr lang="en-IN" i="1">
                                  <a:solidFill>
                                    <a:srgbClr val="836967"/>
                                  </a:solidFill>
                                  <a:latin typeface="Cambria Math" panose="02040503050406030204" pitchFamily="18" charset="0"/>
                                </a:rPr>
                              </m:ctrlPr>
                            </m:accPr>
                            <m:e>
                              <m:r>
                                <a:rPr lang="en-IN" i="1">
                                  <a:latin typeface="Cambria Math" panose="02040503050406030204" pitchFamily="18" charset="0"/>
                                </a:rPr>
                                <m:t>𝑂𝐴</m:t>
                              </m:r>
                            </m:e>
                          </m:acc>
                        </m:den>
                      </m:f>
                    </m:oMath>
                  </m:oMathPara>
                </a14:m>
                <a:endParaRPr lang="en-IN" dirty="0"/>
              </a:p>
            </p:txBody>
          </p:sp>
        </mc:Choice>
        <mc:Fallback xmlns="">
          <p:sp>
            <p:nvSpPr>
              <p:cNvPr id="25" name="TextBox 24">
                <a:extLst>
                  <a:ext uri="{FF2B5EF4-FFF2-40B4-BE49-F238E27FC236}">
                    <a16:creationId xmlns:a16="http://schemas.microsoft.com/office/drawing/2014/main" id="{DEC281CE-CA74-4858-B369-C104A96B8731}"/>
                  </a:ext>
                </a:extLst>
              </p:cNvPr>
              <p:cNvSpPr txBox="1">
                <a:spLocks noRot="1" noChangeAspect="1" noMove="1" noResize="1" noEditPoints="1" noAdjustHandles="1" noChangeArrowheads="1" noChangeShapeType="1" noTextEdit="1"/>
              </p:cNvSpPr>
              <p:nvPr/>
            </p:nvSpPr>
            <p:spPr>
              <a:xfrm>
                <a:off x="421640" y="5567389"/>
                <a:ext cx="6096000" cy="658578"/>
              </a:xfrm>
              <a:prstGeom prst="rect">
                <a:avLst/>
              </a:prstGeom>
              <a:blipFill>
                <a:blip r:embed="rId6"/>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969505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D3EC4-1C63-4860-9A47-8A31EC4B6F44}"/>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Mathematical Data Analysis</a:t>
            </a:r>
          </a:p>
        </p:txBody>
      </p:sp>
      <p:graphicFrame>
        <p:nvGraphicFramePr>
          <p:cNvPr id="11" name="Content Placeholder 10">
            <a:extLst>
              <a:ext uri="{FF2B5EF4-FFF2-40B4-BE49-F238E27FC236}">
                <a16:creationId xmlns:a16="http://schemas.microsoft.com/office/drawing/2014/main" id="{15F2AADA-2599-4385-A591-81CE27118319}"/>
              </a:ext>
            </a:extLst>
          </p:cNvPr>
          <p:cNvGraphicFramePr>
            <a:graphicFrameLocks noGrp="1"/>
          </p:cNvGraphicFramePr>
          <p:nvPr>
            <p:ph idx="1"/>
          </p:nvPr>
        </p:nvGraphicFramePr>
        <p:xfrm>
          <a:off x="838200" y="2135664"/>
          <a:ext cx="10683240" cy="3321050"/>
        </p:xfrm>
        <a:graphic>
          <a:graphicData uri="http://schemas.openxmlformats.org/drawingml/2006/table">
            <a:tbl>
              <a:tblPr firstRow="1" bandRow="1">
                <a:tableStyleId>{5C22544A-7EE6-4342-B048-85BDC9FD1C3A}</a:tableStyleId>
              </a:tblPr>
              <a:tblGrid>
                <a:gridCol w="1408949">
                  <a:extLst>
                    <a:ext uri="{9D8B030D-6E8A-4147-A177-3AD203B41FA5}">
                      <a16:colId xmlns:a16="http://schemas.microsoft.com/office/drawing/2014/main" val="2677400344"/>
                    </a:ext>
                  </a:extLst>
                </a:gridCol>
                <a:gridCol w="2213091">
                  <a:extLst>
                    <a:ext uri="{9D8B030D-6E8A-4147-A177-3AD203B41FA5}">
                      <a16:colId xmlns:a16="http://schemas.microsoft.com/office/drawing/2014/main" val="3163452838"/>
                    </a:ext>
                  </a:extLst>
                </a:gridCol>
                <a:gridCol w="3683033">
                  <a:extLst>
                    <a:ext uri="{9D8B030D-6E8A-4147-A177-3AD203B41FA5}">
                      <a16:colId xmlns:a16="http://schemas.microsoft.com/office/drawing/2014/main" val="3592000917"/>
                    </a:ext>
                  </a:extLst>
                </a:gridCol>
                <a:gridCol w="3378167">
                  <a:extLst>
                    <a:ext uri="{9D8B030D-6E8A-4147-A177-3AD203B41FA5}">
                      <a16:colId xmlns:a16="http://schemas.microsoft.com/office/drawing/2014/main" val="1036112545"/>
                    </a:ext>
                  </a:extLst>
                </a:gridCol>
              </a:tblGrid>
              <a:tr h="1485900">
                <a:tc rowSpan="2">
                  <a:txBody>
                    <a:bodyPr/>
                    <a:lstStyle/>
                    <a:p>
                      <a:pPr algn="ctr" rtl="0" fontAlgn="ctr"/>
                      <a:r>
                        <a:rPr lang="en-IN" sz="1800" u="none" strike="noStrike" dirty="0">
                          <a:effectLst/>
                        </a:rPr>
                        <a:t>TIME</a:t>
                      </a:r>
                      <a:endParaRPr lang="en-IN" sz="1800" b="1" i="0" u="none" strike="noStrike" dirty="0">
                        <a:solidFill>
                          <a:srgbClr val="FFFFFF"/>
                        </a:solidFill>
                        <a:effectLst/>
                        <a:latin typeface="Calibri" panose="020F0502020204030204" pitchFamily="34" charset="0"/>
                      </a:endParaRPr>
                    </a:p>
                  </a:txBody>
                  <a:tcPr marL="6350" marR="6350" marT="6350" marB="0" anchor="ctr"/>
                </a:tc>
                <a:tc rowSpan="2">
                  <a:txBody>
                    <a:bodyPr/>
                    <a:lstStyle/>
                    <a:p>
                      <a:pPr algn="ctr" rtl="0" fontAlgn="ctr"/>
                      <a:r>
                        <a:rPr lang="en-IN" sz="1800" u="none" strike="noStrike" dirty="0">
                          <a:effectLst/>
                        </a:rPr>
                        <a:t>Front side Global irradiance( W/m²)</a:t>
                      </a:r>
                      <a:endParaRPr lang="en-IN" sz="1800" b="1" i="0" u="none" strike="noStrike" dirty="0">
                        <a:solidFill>
                          <a:srgbClr val="FFFFFF"/>
                        </a:solidFill>
                        <a:effectLst/>
                        <a:latin typeface="Calibri" panose="020F0502020204030204" pitchFamily="34" charset="0"/>
                      </a:endParaRPr>
                    </a:p>
                  </a:txBody>
                  <a:tcPr marL="6350" marR="6350" marT="6350" marB="0" anchor="ctr"/>
                </a:tc>
                <a:tc>
                  <a:txBody>
                    <a:bodyPr/>
                    <a:lstStyle/>
                    <a:p>
                      <a:pPr algn="ctr" rtl="0" fontAlgn="ctr"/>
                      <a:r>
                        <a:rPr lang="en-IN" sz="1800" u="none" strike="noStrike" dirty="0">
                          <a:effectLst/>
                        </a:rPr>
                        <a:t>Rear side Global irradiance( W/m²)</a:t>
                      </a:r>
                      <a:endParaRPr lang="en-IN" sz="1800" b="1" i="0" u="none" strike="noStrike" dirty="0">
                        <a:solidFill>
                          <a:srgbClr val="FFFFFF"/>
                        </a:solidFill>
                        <a:effectLst/>
                        <a:latin typeface="Calibri" panose="020F0502020204030204" pitchFamily="34" charset="0"/>
                      </a:endParaRPr>
                    </a:p>
                  </a:txBody>
                  <a:tcPr marL="6350" marR="6350" marT="6350" marB="0" anchor="ctr"/>
                </a:tc>
                <a:tc>
                  <a:txBody>
                    <a:bodyPr/>
                    <a:lstStyle/>
                    <a:p>
                      <a:pPr algn="ctr" rtl="0" fontAlgn="ctr"/>
                      <a:r>
                        <a:rPr lang="en-IN" sz="1800" u="none" strike="noStrike" dirty="0">
                          <a:effectLst/>
                        </a:rPr>
                        <a:t>Rear side Global irradiance( W/m²)</a:t>
                      </a:r>
                      <a:endParaRPr lang="en-IN" sz="1800" b="1" i="0" u="none" strike="noStrike" dirty="0">
                        <a:solidFill>
                          <a:srgbClr val="FFFFFF"/>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74538696"/>
                  </a:ext>
                </a:extLst>
              </a:tr>
              <a:tr h="304800">
                <a:tc vMerge="1">
                  <a:txBody>
                    <a:bodyPr/>
                    <a:lstStyle/>
                    <a:p>
                      <a:endParaRPr lang="en-IN"/>
                    </a:p>
                  </a:txBody>
                  <a:tcPr/>
                </a:tc>
                <a:tc vMerge="1">
                  <a:txBody>
                    <a:bodyPr/>
                    <a:lstStyle/>
                    <a:p>
                      <a:endParaRPr lang="en-IN"/>
                    </a:p>
                  </a:txBody>
                  <a:tcPr/>
                </a:tc>
                <a:tc>
                  <a:txBody>
                    <a:bodyPr/>
                    <a:lstStyle/>
                    <a:p>
                      <a:pPr algn="ctr" rtl="0" fontAlgn="ctr"/>
                      <a:r>
                        <a:rPr lang="en-IN" sz="1800" u="none" strike="noStrike" dirty="0">
                          <a:effectLst/>
                        </a:rPr>
                        <a:t>(1 meter height)</a:t>
                      </a:r>
                      <a:endParaRPr lang="en-IN" sz="1800" b="1" i="0" u="none" strike="noStrike" dirty="0">
                        <a:solidFill>
                          <a:srgbClr val="FFFFFF"/>
                        </a:solidFill>
                        <a:effectLst/>
                        <a:latin typeface="Calibri" panose="020F0502020204030204" pitchFamily="34" charset="0"/>
                      </a:endParaRPr>
                    </a:p>
                  </a:txBody>
                  <a:tcPr marL="6350" marR="6350" marT="6350" marB="0" anchor="ctr"/>
                </a:tc>
                <a:tc>
                  <a:txBody>
                    <a:bodyPr/>
                    <a:lstStyle/>
                    <a:p>
                      <a:pPr algn="ctr" rtl="0" fontAlgn="ctr"/>
                      <a:r>
                        <a:rPr lang="en-IN" sz="1800" u="none" strike="noStrike">
                          <a:effectLst/>
                        </a:rPr>
                        <a:t>(1.5 meter height)</a:t>
                      </a:r>
                      <a:endParaRPr lang="en-IN" sz="1800" b="1" i="0" u="none" strike="noStrike">
                        <a:solidFill>
                          <a:srgbClr val="FFFFFF"/>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533473658"/>
                  </a:ext>
                </a:extLst>
              </a:tr>
              <a:tr h="311150">
                <a:tc>
                  <a:txBody>
                    <a:bodyPr/>
                    <a:lstStyle/>
                    <a:p>
                      <a:pPr algn="ctr" rtl="0" fontAlgn="ctr"/>
                      <a:r>
                        <a:rPr lang="en-IN" sz="1800" u="none" strike="noStrike" dirty="0">
                          <a:effectLst/>
                        </a:rPr>
                        <a:t>8:00 AM</a:t>
                      </a:r>
                      <a:endParaRPr lang="en-IN"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rtl="0" fontAlgn="ctr"/>
                      <a:r>
                        <a:rPr lang="en-IN" sz="1800" u="none" strike="noStrike" dirty="0">
                          <a:effectLst/>
                        </a:rPr>
                        <a:t>190.1</a:t>
                      </a:r>
                      <a:endParaRPr lang="en-IN"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rtl="0" fontAlgn="ctr"/>
                      <a:r>
                        <a:rPr lang="en-IN" sz="1800" u="none" strike="noStrike">
                          <a:effectLst/>
                        </a:rPr>
                        <a:t>81.463</a:t>
                      </a:r>
                      <a:endParaRPr lang="en-IN" sz="1800" b="0" i="0" u="none" strike="noStrike">
                        <a:solidFill>
                          <a:srgbClr val="000000"/>
                        </a:solidFill>
                        <a:effectLst/>
                        <a:latin typeface="Calibri" panose="020F0502020204030204" pitchFamily="34" charset="0"/>
                      </a:endParaRPr>
                    </a:p>
                  </a:txBody>
                  <a:tcPr marL="6350" marR="6350" marT="6350" marB="0" anchor="ctr"/>
                </a:tc>
                <a:tc>
                  <a:txBody>
                    <a:bodyPr/>
                    <a:lstStyle/>
                    <a:p>
                      <a:pPr algn="ctr" rtl="0" fontAlgn="ctr"/>
                      <a:r>
                        <a:rPr lang="en-IN" sz="1800" u="none" strike="noStrike" dirty="0">
                          <a:effectLst/>
                        </a:rPr>
                        <a:t>165.908</a:t>
                      </a:r>
                      <a:endParaRPr lang="en-IN"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127676605"/>
                  </a:ext>
                </a:extLst>
              </a:tr>
              <a:tr h="304800">
                <a:tc>
                  <a:txBody>
                    <a:bodyPr/>
                    <a:lstStyle/>
                    <a:p>
                      <a:pPr algn="ctr" rtl="0" fontAlgn="ctr"/>
                      <a:r>
                        <a:rPr lang="en-IN" sz="1800" u="none" strike="noStrike">
                          <a:effectLst/>
                        </a:rPr>
                        <a:t>10:00 AM</a:t>
                      </a:r>
                      <a:endParaRPr lang="en-IN" sz="1800" b="0" i="0" u="none" strike="noStrike">
                        <a:solidFill>
                          <a:srgbClr val="000000"/>
                        </a:solidFill>
                        <a:effectLst/>
                        <a:latin typeface="Calibri" panose="020F0502020204030204" pitchFamily="34" charset="0"/>
                      </a:endParaRPr>
                    </a:p>
                  </a:txBody>
                  <a:tcPr marL="6350" marR="6350" marT="6350" marB="0" anchor="ctr"/>
                </a:tc>
                <a:tc>
                  <a:txBody>
                    <a:bodyPr/>
                    <a:lstStyle/>
                    <a:p>
                      <a:pPr algn="ctr" rtl="0" fontAlgn="ctr"/>
                      <a:r>
                        <a:rPr lang="en-IN" sz="1800" u="none" strike="noStrike" dirty="0">
                          <a:effectLst/>
                        </a:rPr>
                        <a:t>1035</a:t>
                      </a:r>
                      <a:endParaRPr lang="en-IN"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rtl="0" fontAlgn="ctr"/>
                      <a:r>
                        <a:rPr lang="en-IN" sz="1800" u="none" strike="noStrike">
                          <a:effectLst/>
                        </a:rPr>
                        <a:t>290.035</a:t>
                      </a:r>
                      <a:endParaRPr lang="en-IN" sz="1800" b="0" i="0" u="none" strike="noStrike">
                        <a:solidFill>
                          <a:srgbClr val="000000"/>
                        </a:solidFill>
                        <a:effectLst/>
                        <a:latin typeface="Calibri" panose="020F0502020204030204" pitchFamily="34" charset="0"/>
                      </a:endParaRPr>
                    </a:p>
                  </a:txBody>
                  <a:tcPr marL="6350" marR="6350" marT="6350" marB="0" anchor="ctr"/>
                </a:tc>
                <a:tc>
                  <a:txBody>
                    <a:bodyPr/>
                    <a:lstStyle/>
                    <a:p>
                      <a:pPr algn="ctr" rtl="0" fontAlgn="ctr"/>
                      <a:r>
                        <a:rPr lang="en-IN" sz="1800" u="none" strike="noStrike" dirty="0">
                          <a:effectLst/>
                        </a:rPr>
                        <a:t>311.93</a:t>
                      </a:r>
                      <a:endParaRPr lang="en-IN"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964332335"/>
                  </a:ext>
                </a:extLst>
              </a:tr>
              <a:tr h="304800">
                <a:tc>
                  <a:txBody>
                    <a:bodyPr/>
                    <a:lstStyle/>
                    <a:p>
                      <a:pPr algn="ctr" rtl="0" fontAlgn="ctr"/>
                      <a:r>
                        <a:rPr lang="en-IN" sz="1800" u="none" strike="noStrike">
                          <a:effectLst/>
                        </a:rPr>
                        <a:t>12:00 PM</a:t>
                      </a:r>
                      <a:endParaRPr lang="en-IN" sz="1800" b="0" i="0" u="none" strike="noStrike">
                        <a:solidFill>
                          <a:srgbClr val="000000"/>
                        </a:solidFill>
                        <a:effectLst/>
                        <a:latin typeface="Calibri" panose="020F0502020204030204" pitchFamily="34" charset="0"/>
                      </a:endParaRPr>
                    </a:p>
                  </a:txBody>
                  <a:tcPr marL="6350" marR="6350" marT="6350" marB="0" anchor="ctr"/>
                </a:tc>
                <a:tc>
                  <a:txBody>
                    <a:bodyPr/>
                    <a:lstStyle/>
                    <a:p>
                      <a:pPr algn="ctr" rtl="0" fontAlgn="ctr"/>
                      <a:r>
                        <a:rPr lang="en-IN" sz="1800" u="none" strike="noStrike" dirty="0">
                          <a:effectLst/>
                        </a:rPr>
                        <a:t>1383</a:t>
                      </a:r>
                      <a:endParaRPr lang="en-IN"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rtl="0" fontAlgn="ctr"/>
                      <a:r>
                        <a:rPr lang="en-IN" sz="1800" u="none" strike="noStrike" dirty="0">
                          <a:effectLst/>
                        </a:rPr>
                        <a:t>402.34</a:t>
                      </a:r>
                      <a:endParaRPr lang="en-IN"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rtl="0" fontAlgn="ctr"/>
                      <a:r>
                        <a:rPr lang="en-IN" sz="1800" u="none" strike="noStrike" dirty="0">
                          <a:effectLst/>
                        </a:rPr>
                        <a:t>435.36</a:t>
                      </a:r>
                      <a:endParaRPr lang="en-IN"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774534354"/>
                  </a:ext>
                </a:extLst>
              </a:tr>
              <a:tr h="304800">
                <a:tc>
                  <a:txBody>
                    <a:bodyPr/>
                    <a:lstStyle/>
                    <a:p>
                      <a:pPr algn="ctr" rtl="0" fontAlgn="ctr"/>
                      <a:r>
                        <a:rPr lang="en-IN" sz="1800" u="none" strike="noStrike">
                          <a:effectLst/>
                        </a:rPr>
                        <a:t>2:00 PM</a:t>
                      </a:r>
                      <a:endParaRPr lang="en-IN" sz="1800" b="0" i="0" u="none" strike="noStrike">
                        <a:solidFill>
                          <a:srgbClr val="000000"/>
                        </a:solidFill>
                        <a:effectLst/>
                        <a:latin typeface="Calibri" panose="020F0502020204030204" pitchFamily="34" charset="0"/>
                      </a:endParaRPr>
                    </a:p>
                  </a:txBody>
                  <a:tcPr marL="6350" marR="6350" marT="6350" marB="0" anchor="ctr"/>
                </a:tc>
                <a:tc>
                  <a:txBody>
                    <a:bodyPr/>
                    <a:lstStyle/>
                    <a:p>
                      <a:pPr algn="ctr" rtl="0" fontAlgn="ctr"/>
                      <a:r>
                        <a:rPr lang="en-IN" sz="1800" u="none" strike="noStrike" dirty="0">
                          <a:effectLst/>
                        </a:rPr>
                        <a:t>753.1</a:t>
                      </a:r>
                      <a:endParaRPr lang="en-IN"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rtl="0" fontAlgn="ctr"/>
                      <a:r>
                        <a:rPr lang="en-IN" sz="1800" u="none" strike="noStrike" dirty="0">
                          <a:effectLst/>
                        </a:rPr>
                        <a:t>322.55</a:t>
                      </a:r>
                      <a:endParaRPr lang="en-IN"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t"/>
                      <a:r>
                        <a:rPr lang="en-IN" sz="1800" u="none" strike="noStrike" dirty="0">
                          <a:effectLst/>
                        </a:rPr>
                        <a:t>342.68</a:t>
                      </a:r>
                      <a:endParaRPr lang="en-IN" sz="1800" b="0" i="0" u="none" strike="noStrike" dirty="0">
                        <a:solidFill>
                          <a:srgbClr val="000000"/>
                        </a:solidFill>
                        <a:effectLst/>
                        <a:latin typeface="Arial" panose="020B0604020202090204" pitchFamily="34" charset="0"/>
                      </a:endParaRPr>
                    </a:p>
                  </a:txBody>
                  <a:tcPr marL="6350" marR="6350" marT="6350" marB="0"/>
                </a:tc>
                <a:extLst>
                  <a:ext uri="{0D108BD9-81ED-4DB2-BD59-A6C34878D82A}">
                    <a16:rowId xmlns:a16="http://schemas.microsoft.com/office/drawing/2014/main" val="4046357863"/>
                  </a:ext>
                </a:extLst>
              </a:tr>
              <a:tr h="304800">
                <a:tc>
                  <a:txBody>
                    <a:bodyPr/>
                    <a:lstStyle/>
                    <a:p>
                      <a:pPr algn="ctr" rtl="0" fontAlgn="ctr"/>
                      <a:r>
                        <a:rPr lang="en-IN" sz="1800" u="none" strike="noStrike">
                          <a:effectLst/>
                        </a:rPr>
                        <a:t>4:00 PM</a:t>
                      </a:r>
                      <a:endParaRPr lang="en-IN" sz="1800" b="0" i="0" u="none" strike="noStrike">
                        <a:solidFill>
                          <a:srgbClr val="000000"/>
                        </a:solidFill>
                        <a:effectLst/>
                        <a:latin typeface="Calibri" panose="020F0502020204030204" pitchFamily="34" charset="0"/>
                      </a:endParaRPr>
                    </a:p>
                  </a:txBody>
                  <a:tcPr marL="6350" marR="6350" marT="6350" marB="0" anchor="ctr"/>
                </a:tc>
                <a:tc>
                  <a:txBody>
                    <a:bodyPr/>
                    <a:lstStyle/>
                    <a:p>
                      <a:pPr algn="ctr" rtl="0" fontAlgn="ctr"/>
                      <a:r>
                        <a:rPr lang="en-IN" sz="1800" u="none" strike="noStrike" dirty="0">
                          <a:effectLst/>
                        </a:rPr>
                        <a:t>234.6</a:t>
                      </a:r>
                      <a:endParaRPr lang="en-IN"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rtl="0" fontAlgn="ctr"/>
                      <a:r>
                        <a:rPr lang="en-IN" sz="1800" u="none" strike="noStrike" dirty="0">
                          <a:effectLst/>
                        </a:rPr>
                        <a:t>207.12</a:t>
                      </a:r>
                      <a:endParaRPr lang="en-IN"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t"/>
                      <a:r>
                        <a:rPr lang="en-IN" sz="1800" u="none" strike="noStrike" dirty="0">
                          <a:effectLst/>
                        </a:rPr>
                        <a:t>271.29 </a:t>
                      </a:r>
                      <a:endParaRPr lang="en-IN" sz="1800" b="0" i="0" u="none" strike="noStrike" dirty="0">
                        <a:solidFill>
                          <a:srgbClr val="000000"/>
                        </a:solidFill>
                        <a:effectLst/>
                        <a:latin typeface="Arial" panose="020B0604020202090204" pitchFamily="34" charset="0"/>
                      </a:endParaRPr>
                    </a:p>
                  </a:txBody>
                  <a:tcPr marL="6350" marR="6350" marT="6350" marB="0"/>
                </a:tc>
                <a:extLst>
                  <a:ext uri="{0D108BD9-81ED-4DB2-BD59-A6C34878D82A}">
                    <a16:rowId xmlns:a16="http://schemas.microsoft.com/office/drawing/2014/main" val="3917168095"/>
                  </a:ext>
                </a:extLst>
              </a:tr>
            </a:tbl>
          </a:graphicData>
        </a:graphic>
      </p:graphicFrame>
    </p:spTree>
    <p:extLst>
      <p:ext uri="{BB962C8B-B14F-4D97-AF65-F5344CB8AC3E}">
        <p14:creationId xmlns:p14="http://schemas.microsoft.com/office/powerpoint/2010/main" val="111820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537AC-B75C-49FF-8389-42371D021F11}"/>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Mathematical Data Analysis</a:t>
            </a:r>
            <a:endParaRPr lang="en-IN" dirty="0"/>
          </a:p>
        </p:txBody>
      </p:sp>
      <p:pic>
        <p:nvPicPr>
          <p:cNvPr id="4" name="Content Placeholder 3">
            <a:extLst>
              <a:ext uri="{FF2B5EF4-FFF2-40B4-BE49-F238E27FC236}">
                <a16:creationId xmlns:a16="http://schemas.microsoft.com/office/drawing/2014/main" id="{AE5F145A-1E7C-4C7D-8D45-3E0E6B52C415}"/>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304" t="5743" r="2306" b="4078"/>
          <a:stretch/>
        </p:blipFill>
        <p:spPr bwMode="auto">
          <a:xfrm>
            <a:off x="2254075" y="2103132"/>
            <a:ext cx="7683850" cy="393190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55634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7494-1C24-4D5A-94B4-5CF059E7021E}"/>
              </a:ext>
            </a:extLst>
          </p:cNvPr>
          <p:cNvSpPr>
            <a:spLocks noGrp="1"/>
          </p:cNvSpPr>
          <p:nvPr>
            <p:ph type="title"/>
          </p:nvPr>
        </p:nvSpPr>
        <p:spPr/>
        <p:txBody>
          <a:bodyPr/>
          <a:lstStyle/>
          <a:p>
            <a:pPr algn="ctr"/>
            <a:r>
              <a:rPr lang="en-IN" sz="4400" dirty="0">
                <a:latin typeface="Times New Roman" panose="02020603050405020304" pitchFamily="18" charset="0"/>
                <a:cs typeface="Times New Roman" panose="02020603050405020304" pitchFamily="18" charset="0"/>
              </a:rPr>
              <a:t>Simulation Results and Graphs</a:t>
            </a:r>
            <a:br>
              <a:rPr lang="en-IN" sz="440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9ADE2B6-407E-43AA-B88B-B2DD1260EDE0}"/>
              </a:ext>
            </a:extLst>
          </p:cNvPr>
          <p:cNvSpPr>
            <a:spLocks noGrp="1"/>
          </p:cNvSpPr>
          <p:nvPr>
            <p:ph idx="1"/>
          </p:nvPr>
        </p:nvSpPr>
        <p:spPr>
          <a:xfrm>
            <a:off x="838200" y="1114425"/>
            <a:ext cx="10515600" cy="4351338"/>
          </a:xfrm>
        </p:spPr>
        <p:txBody>
          <a:bodyPr/>
          <a:lstStyle/>
          <a:p>
            <a:r>
              <a:rPr lang="en-IN" dirty="0"/>
              <a:t>All simulation settings and conditions including losses</a:t>
            </a:r>
          </a:p>
        </p:txBody>
      </p:sp>
      <p:pic>
        <p:nvPicPr>
          <p:cNvPr id="5" name="Picture 4">
            <a:extLst>
              <a:ext uri="{FF2B5EF4-FFF2-40B4-BE49-F238E27FC236}">
                <a16:creationId xmlns:a16="http://schemas.microsoft.com/office/drawing/2014/main" id="{B346C6BB-23B2-445E-86E9-A0B670825245}"/>
              </a:ext>
            </a:extLst>
          </p:cNvPr>
          <p:cNvPicPr>
            <a:picLocks noChangeAspect="1"/>
          </p:cNvPicPr>
          <p:nvPr/>
        </p:nvPicPr>
        <p:blipFill>
          <a:blip r:embed="rId2"/>
          <a:stretch>
            <a:fillRect/>
          </a:stretch>
        </p:blipFill>
        <p:spPr>
          <a:xfrm>
            <a:off x="2352734" y="1800078"/>
            <a:ext cx="7949506" cy="4414985"/>
          </a:xfrm>
          <a:prstGeom prst="rect">
            <a:avLst/>
          </a:prstGeom>
        </p:spPr>
      </p:pic>
    </p:spTree>
    <p:extLst>
      <p:ext uri="{BB962C8B-B14F-4D97-AF65-F5344CB8AC3E}">
        <p14:creationId xmlns:p14="http://schemas.microsoft.com/office/powerpoint/2010/main" val="3706294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4A2DE-707C-4D78-8A3F-4C1D4F64AD6F}"/>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Contents	</a:t>
            </a:r>
          </a:p>
        </p:txBody>
      </p:sp>
      <p:sp>
        <p:nvSpPr>
          <p:cNvPr id="3" name="Content Placeholder 2">
            <a:extLst>
              <a:ext uri="{FF2B5EF4-FFF2-40B4-BE49-F238E27FC236}">
                <a16:creationId xmlns:a16="http://schemas.microsoft.com/office/drawing/2014/main" id="{266B480F-7077-4CA1-AE59-FFE5CD508CD3}"/>
              </a:ext>
            </a:extLst>
          </p:cNvPr>
          <p:cNvSpPr>
            <a:spLocks noGrp="1"/>
          </p:cNvSpPr>
          <p:nvPr>
            <p:ph idx="1"/>
          </p:nvPr>
        </p:nvSpPr>
        <p:spPr/>
        <p:txBody>
          <a:bodyPr>
            <a:normAutofit/>
          </a:bodyPr>
          <a:lstStyle/>
          <a:p>
            <a:r>
              <a:rPr lang="en-IN" sz="2400" dirty="0">
                <a:latin typeface="Times New Roman" panose="02020603050405020304" pitchFamily="18" charset="0"/>
                <a:cs typeface="Times New Roman" panose="02020603050405020304" pitchFamily="18" charset="0"/>
              </a:rPr>
              <a:t> Abstract</a:t>
            </a:r>
          </a:p>
          <a:p>
            <a:r>
              <a:rPr lang="en-IN" sz="2400" dirty="0">
                <a:latin typeface="Times New Roman" panose="02020603050405020304" pitchFamily="18" charset="0"/>
                <a:cs typeface="Times New Roman" panose="02020603050405020304" pitchFamily="18" charset="0"/>
              </a:rPr>
              <a:t>Objective</a:t>
            </a:r>
          </a:p>
          <a:p>
            <a:r>
              <a:rPr lang="en-IN" sz="2400" dirty="0">
                <a:latin typeface="Times New Roman" panose="02020603050405020304" pitchFamily="18" charset="0"/>
                <a:cs typeface="Times New Roman" panose="02020603050405020304" pitchFamily="18" charset="0"/>
              </a:rPr>
              <a:t>Methodology</a:t>
            </a:r>
          </a:p>
          <a:p>
            <a:r>
              <a:rPr lang="en-IN" sz="2400" dirty="0">
                <a:latin typeface="Times New Roman" panose="02020603050405020304" pitchFamily="18" charset="0"/>
                <a:cs typeface="Times New Roman" panose="02020603050405020304" pitchFamily="18" charset="0"/>
              </a:rPr>
              <a:t>Model specifications</a:t>
            </a:r>
          </a:p>
          <a:p>
            <a:r>
              <a:rPr lang="en-IN" sz="2400" dirty="0">
                <a:latin typeface="Times New Roman" panose="02020603050405020304" pitchFamily="18" charset="0"/>
                <a:cs typeface="Times New Roman" panose="02020603050405020304" pitchFamily="18" charset="0"/>
              </a:rPr>
              <a:t>Project setup </a:t>
            </a:r>
          </a:p>
          <a:p>
            <a:r>
              <a:rPr lang="en-IN" sz="2400" dirty="0">
                <a:latin typeface="Times New Roman" panose="02020603050405020304" pitchFamily="18" charset="0"/>
                <a:cs typeface="Times New Roman" panose="02020603050405020304" pitchFamily="18" charset="0"/>
              </a:rPr>
              <a:t>Mathematical Data Analysis</a:t>
            </a:r>
          </a:p>
          <a:p>
            <a:r>
              <a:rPr lang="en-IN" sz="2400" dirty="0">
                <a:latin typeface="Times New Roman" panose="02020603050405020304" pitchFamily="18" charset="0"/>
                <a:cs typeface="Times New Roman" panose="02020603050405020304" pitchFamily="18" charset="0"/>
              </a:rPr>
              <a:t>Simulation Results and Graphs</a:t>
            </a:r>
          </a:p>
          <a:p>
            <a:r>
              <a:rPr lang="en-IN" sz="2400" dirty="0">
                <a:latin typeface="Times New Roman" panose="02020603050405020304" pitchFamily="18" charset="0"/>
                <a:cs typeface="Times New Roman" panose="02020603050405020304" pitchFamily="18" charset="0"/>
              </a:rPr>
              <a:t>Conclusion and Optimal conditions taken from simulation</a:t>
            </a:r>
          </a:p>
          <a:p>
            <a:r>
              <a:rPr lang="en-IN" sz="2400" dirty="0">
                <a:latin typeface="Times New Roman" panose="02020603050405020304" pitchFamily="18" charset="0"/>
                <a:cs typeface="Times New Roman" panose="02020603050405020304" pitchFamily="18" charset="0"/>
              </a:rPr>
              <a:t>References</a:t>
            </a: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9527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AEEDB-B010-4AB9-9F52-BFC6093199A0}"/>
              </a:ext>
            </a:extLst>
          </p:cNvPr>
          <p:cNvSpPr>
            <a:spLocks noGrp="1"/>
          </p:cNvSpPr>
          <p:nvPr>
            <p:ph type="title"/>
          </p:nvPr>
        </p:nvSpPr>
        <p:spPr/>
        <p:txBody>
          <a:bodyPr/>
          <a:lstStyle/>
          <a:p>
            <a:pPr algn="ctr"/>
            <a:r>
              <a:rPr lang="en-IN" sz="4400" dirty="0">
                <a:latin typeface="Times New Roman" panose="02020603050405020304" pitchFamily="18" charset="0"/>
                <a:cs typeface="Times New Roman" panose="02020603050405020304" pitchFamily="18" charset="0"/>
              </a:rPr>
              <a:t>Simulation Results and Graphs</a:t>
            </a:r>
            <a:br>
              <a:rPr lang="en-IN" sz="4400" dirty="0">
                <a:latin typeface="Times New Roman" panose="02020603050405020304" pitchFamily="18" charset="0"/>
                <a:cs typeface="Times New Roman" panose="02020603050405020304" pitchFamily="18" charset="0"/>
              </a:rPr>
            </a:br>
            <a:endParaRPr lang="en-IN" dirty="0"/>
          </a:p>
        </p:txBody>
      </p:sp>
      <p:pic>
        <p:nvPicPr>
          <p:cNvPr id="4" name="Picture 3">
            <a:extLst>
              <a:ext uri="{FF2B5EF4-FFF2-40B4-BE49-F238E27FC236}">
                <a16:creationId xmlns:a16="http://schemas.microsoft.com/office/drawing/2014/main" id="{4B86F185-8EB1-4A9C-879E-0FDA9CB738C2}"/>
              </a:ext>
            </a:extLst>
          </p:cNvPr>
          <p:cNvPicPr>
            <a:picLocks noChangeAspect="1"/>
          </p:cNvPicPr>
          <p:nvPr/>
        </p:nvPicPr>
        <p:blipFill>
          <a:blip r:embed="rId2"/>
          <a:stretch>
            <a:fillRect/>
          </a:stretch>
        </p:blipFill>
        <p:spPr>
          <a:xfrm>
            <a:off x="2034839" y="1027906"/>
            <a:ext cx="8122321" cy="5781040"/>
          </a:xfrm>
          <a:prstGeom prst="rect">
            <a:avLst/>
          </a:prstGeom>
        </p:spPr>
      </p:pic>
    </p:spTree>
    <p:extLst>
      <p:ext uri="{BB962C8B-B14F-4D97-AF65-F5344CB8AC3E}">
        <p14:creationId xmlns:p14="http://schemas.microsoft.com/office/powerpoint/2010/main" val="3415804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AEEDB-B010-4AB9-9F52-BFC6093199A0}"/>
              </a:ext>
            </a:extLst>
          </p:cNvPr>
          <p:cNvSpPr>
            <a:spLocks noGrp="1"/>
          </p:cNvSpPr>
          <p:nvPr>
            <p:ph type="title"/>
          </p:nvPr>
        </p:nvSpPr>
        <p:spPr/>
        <p:txBody>
          <a:bodyPr/>
          <a:lstStyle/>
          <a:p>
            <a:pPr algn="ctr"/>
            <a:r>
              <a:rPr lang="en-IN" sz="4400" dirty="0">
                <a:latin typeface="Times New Roman" panose="02020603050405020304" pitchFamily="18" charset="0"/>
                <a:cs typeface="Times New Roman" panose="02020603050405020304" pitchFamily="18" charset="0"/>
              </a:rPr>
              <a:t>Simulation Results and Graphs</a:t>
            </a:r>
            <a:br>
              <a:rPr lang="en-IN" sz="4400" dirty="0">
                <a:latin typeface="Times New Roman" panose="02020603050405020304" pitchFamily="18" charset="0"/>
                <a:cs typeface="Times New Roman" panose="02020603050405020304" pitchFamily="18" charset="0"/>
              </a:rPr>
            </a:br>
            <a:endParaRPr lang="en-IN" dirty="0"/>
          </a:p>
        </p:txBody>
      </p:sp>
      <p:pic>
        <p:nvPicPr>
          <p:cNvPr id="5" name="Picture 4">
            <a:extLst>
              <a:ext uri="{FF2B5EF4-FFF2-40B4-BE49-F238E27FC236}">
                <a16:creationId xmlns:a16="http://schemas.microsoft.com/office/drawing/2014/main" id="{1E1103DF-12EB-4162-AB52-E4111D64F09C}"/>
              </a:ext>
            </a:extLst>
          </p:cNvPr>
          <p:cNvPicPr>
            <a:picLocks noChangeAspect="1"/>
          </p:cNvPicPr>
          <p:nvPr/>
        </p:nvPicPr>
        <p:blipFill>
          <a:blip r:embed="rId2"/>
          <a:stretch>
            <a:fillRect/>
          </a:stretch>
        </p:blipFill>
        <p:spPr>
          <a:xfrm>
            <a:off x="2752871" y="1159986"/>
            <a:ext cx="6686257" cy="5565934"/>
          </a:xfrm>
          <a:prstGeom prst="rect">
            <a:avLst/>
          </a:prstGeom>
        </p:spPr>
      </p:pic>
    </p:spTree>
    <p:extLst>
      <p:ext uri="{BB962C8B-B14F-4D97-AF65-F5344CB8AC3E}">
        <p14:creationId xmlns:p14="http://schemas.microsoft.com/office/powerpoint/2010/main" val="1246956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CE86-F4DD-4366-B309-2C49C7CB236E}"/>
              </a:ext>
            </a:extLst>
          </p:cNvPr>
          <p:cNvSpPr>
            <a:spLocks noGrp="1"/>
          </p:cNvSpPr>
          <p:nvPr>
            <p:ph type="title"/>
          </p:nvPr>
        </p:nvSpPr>
        <p:spPr/>
        <p:txBody>
          <a:bodyPr/>
          <a:lstStyle/>
          <a:p>
            <a:pPr algn="ctr"/>
            <a:r>
              <a:rPr lang="en-IN" sz="4400" dirty="0">
                <a:latin typeface="Times New Roman" panose="02020603050405020304" pitchFamily="18" charset="0"/>
                <a:cs typeface="Times New Roman" panose="02020603050405020304" pitchFamily="18" charset="0"/>
              </a:rPr>
              <a:t>Simulation Results and Graphs</a:t>
            </a:r>
            <a:br>
              <a:rPr lang="en-IN" sz="4400" dirty="0">
                <a:latin typeface="Times New Roman" panose="02020603050405020304" pitchFamily="18" charset="0"/>
                <a:cs typeface="Times New Roman" panose="02020603050405020304" pitchFamily="18" charset="0"/>
              </a:rPr>
            </a:br>
            <a:endParaRPr lang="en-IN" dirty="0"/>
          </a:p>
        </p:txBody>
      </p:sp>
      <p:pic>
        <p:nvPicPr>
          <p:cNvPr id="7" name="Picture 6">
            <a:extLst>
              <a:ext uri="{FF2B5EF4-FFF2-40B4-BE49-F238E27FC236}">
                <a16:creationId xmlns:a16="http://schemas.microsoft.com/office/drawing/2014/main" id="{55F85F25-772E-45E2-9361-1103E9891FCD}"/>
              </a:ext>
            </a:extLst>
          </p:cNvPr>
          <p:cNvPicPr>
            <a:picLocks noChangeAspect="1"/>
          </p:cNvPicPr>
          <p:nvPr/>
        </p:nvPicPr>
        <p:blipFill>
          <a:blip r:embed="rId2"/>
          <a:stretch>
            <a:fillRect/>
          </a:stretch>
        </p:blipFill>
        <p:spPr>
          <a:xfrm>
            <a:off x="1342361" y="1147729"/>
            <a:ext cx="9507277" cy="5029902"/>
          </a:xfrm>
          <a:prstGeom prst="rect">
            <a:avLst/>
          </a:prstGeom>
        </p:spPr>
      </p:pic>
    </p:spTree>
    <p:extLst>
      <p:ext uri="{BB962C8B-B14F-4D97-AF65-F5344CB8AC3E}">
        <p14:creationId xmlns:p14="http://schemas.microsoft.com/office/powerpoint/2010/main" val="2007786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BE1A-C312-4AC3-A752-4FB22BF3F7BB}"/>
              </a:ext>
            </a:extLst>
          </p:cNvPr>
          <p:cNvSpPr>
            <a:spLocks noGrp="1"/>
          </p:cNvSpPr>
          <p:nvPr>
            <p:ph type="title"/>
          </p:nvPr>
        </p:nvSpPr>
        <p:spPr/>
        <p:txBody>
          <a:bodyPr/>
          <a:lstStyle/>
          <a:p>
            <a:pPr algn="ctr"/>
            <a:r>
              <a:rPr lang="en-IN" sz="4400" dirty="0">
                <a:latin typeface="Times New Roman" panose="02020603050405020304" pitchFamily="18" charset="0"/>
                <a:cs typeface="Times New Roman" panose="02020603050405020304" pitchFamily="18" charset="0"/>
              </a:rPr>
              <a:t>Simulation Results and Graphs</a:t>
            </a:r>
            <a:endParaRPr lang="en-IN" dirty="0"/>
          </a:p>
        </p:txBody>
      </p:sp>
      <p:pic>
        <p:nvPicPr>
          <p:cNvPr id="7" name="Content Placeholder 6">
            <a:extLst>
              <a:ext uri="{FF2B5EF4-FFF2-40B4-BE49-F238E27FC236}">
                <a16:creationId xmlns:a16="http://schemas.microsoft.com/office/drawing/2014/main" id="{D3750B0B-9FAB-4ADC-A4F7-F010148E2CC2}"/>
              </a:ext>
            </a:extLst>
          </p:cNvPr>
          <p:cNvPicPr>
            <a:picLocks noGrp="1" noChangeAspect="1"/>
          </p:cNvPicPr>
          <p:nvPr>
            <p:ph idx="1"/>
          </p:nvPr>
        </p:nvPicPr>
        <p:blipFill>
          <a:blip r:embed="rId2"/>
          <a:stretch>
            <a:fillRect/>
          </a:stretch>
        </p:blipFill>
        <p:spPr>
          <a:xfrm>
            <a:off x="1990426" y="1490345"/>
            <a:ext cx="8211148" cy="4868270"/>
          </a:xfrm>
        </p:spPr>
      </p:pic>
    </p:spTree>
    <p:extLst>
      <p:ext uri="{BB962C8B-B14F-4D97-AF65-F5344CB8AC3E}">
        <p14:creationId xmlns:p14="http://schemas.microsoft.com/office/powerpoint/2010/main" val="2453713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BE1A-C312-4AC3-A752-4FB22BF3F7BB}"/>
              </a:ext>
            </a:extLst>
          </p:cNvPr>
          <p:cNvSpPr>
            <a:spLocks noGrp="1"/>
          </p:cNvSpPr>
          <p:nvPr>
            <p:ph type="title"/>
          </p:nvPr>
        </p:nvSpPr>
        <p:spPr/>
        <p:txBody>
          <a:bodyPr/>
          <a:lstStyle/>
          <a:p>
            <a:pPr algn="ctr"/>
            <a:r>
              <a:rPr lang="en-IN" sz="4400" dirty="0">
                <a:latin typeface="Times New Roman" panose="02020603050405020304" pitchFamily="18" charset="0"/>
                <a:cs typeface="Times New Roman" panose="02020603050405020304" pitchFamily="18" charset="0"/>
              </a:rPr>
              <a:t>Simulation Results and Graphs</a:t>
            </a:r>
            <a:endParaRPr lang="en-IN" dirty="0"/>
          </a:p>
        </p:txBody>
      </p:sp>
      <p:pic>
        <p:nvPicPr>
          <p:cNvPr id="9" name="Picture 8">
            <a:extLst>
              <a:ext uri="{FF2B5EF4-FFF2-40B4-BE49-F238E27FC236}">
                <a16:creationId xmlns:a16="http://schemas.microsoft.com/office/drawing/2014/main" id="{53A98214-4D25-4D49-8366-969C9DB2DD47}"/>
              </a:ext>
            </a:extLst>
          </p:cNvPr>
          <p:cNvPicPr>
            <a:picLocks noChangeAspect="1"/>
          </p:cNvPicPr>
          <p:nvPr/>
        </p:nvPicPr>
        <p:blipFill rotWithShape="1">
          <a:blip r:embed="rId2"/>
          <a:srcRect t="15858"/>
          <a:stretch/>
        </p:blipFill>
        <p:spPr>
          <a:xfrm>
            <a:off x="1185826" y="1690688"/>
            <a:ext cx="9820348" cy="4628832"/>
          </a:xfrm>
          <a:prstGeom prst="rect">
            <a:avLst/>
          </a:prstGeom>
        </p:spPr>
      </p:pic>
    </p:spTree>
    <p:extLst>
      <p:ext uri="{BB962C8B-B14F-4D97-AF65-F5344CB8AC3E}">
        <p14:creationId xmlns:p14="http://schemas.microsoft.com/office/powerpoint/2010/main" val="1915228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BE1A-C312-4AC3-A752-4FB22BF3F7BB}"/>
              </a:ext>
            </a:extLst>
          </p:cNvPr>
          <p:cNvSpPr>
            <a:spLocks noGrp="1"/>
          </p:cNvSpPr>
          <p:nvPr>
            <p:ph type="title"/>
          </p:nvPr>
        </p:nvSpPr>
        <p:spPr/>
        <p:txBody>
          <a:bodyPr/>
          <a:lstStyle/>
          <a:p>
            <a:pPr algn="ctr"/>
            <a:r>
              <a:rPr lang="en-IN" sz="4400" dirty="0">
                <a:latin typeface="Times New Roman" panose="02020603050405020304" pitchFamily="18" charset="0"/>
                <a:cs typeface="Times New Roman" panose="02020603050405020304" pitchFamily="18" charset="0"/>
              </a:rPr>
              <a:t>Simulation Results and Graphs</a:t>
            </a:r>
            <a:endParaRPr lang="en-IN" dirty="0"/>
          </a:p>
        </p:txBody>
      </p:sp>
      <p:pic>
        <p:nvPicPr>
          <p:cNvPr id="4" name="Picture 3">
            <a:extLst>
              <a:ext uri="{FF2B5EF4-FFF2-40B4-BE49-F238E27FC236}">
                <a16:creationId xmlns:a16="http://schemas.microsoft.com/office/drawing/2014/main" id="{9322AB16-DD78-40A8-B0C1-F2A9C87AB153}"/>
              </a:ext>
            </a:extLst>
          </p:cNvPr>
          <p:cNvPicPr>
            <a:picLocks noChangeAspect="1"/>
          </p:cNvPicPr>
          <p:nvPr/>
        </p:nvPicPr>
        <p:blipFill rotWithShape="1">
          <a:blip r:embed="rId2"/>
          <a:srcRect t="9556" r="19417"/>
          <a:stretch/>
        </p:blipFill>
        <p:spPr>
          <a:xfrm>
            <a:off x="523954" y="1930399"/>
            <a:ext cx="11144091" cy="3698241"/>
          </a:xfrm>
          <a:prstGeom prst="rect">
            <a:avLst/>
          </a:prstGeom>
        </p:spPr>
      </p:pic>
    </p:spTree>
    <p:extLst>
      <p:ext uri="{BB962C8B-B14F-4D97-AF65-F5344CB8AC3E}">
        <p14:creationId xmlns:p14="http://schemas.microsoft.com/office/powerpoint/2010/main" val="4171161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43D1-4236-4E7A-9192-CBE20B6AEC31}"/>
              </a:ext>
            </a:extLst>
          </p:cNvPr>
          <p:cNvSpPr>
            <a:spLocks noGrp="1"/>
          </p:cNvSpPr>
          <p:nvPr>
            <p:ph type="title"/>
          </p:nvPr>
        </p:nvSpPr>
        <p:spPr/>
        <p:txBody>
          <a:bodyPr/>
          <a:lstStyle/>
          <a:p>
            <a:pPr algn="ctr"/>
            <a:r>
              <a:rPr lang="en-IN" sz="4400" dirty="0">
                <a:latin typeface="Times New Roman" panose="02020603050405020304" pitchFamily="18" charset="0"/>
                <a:cs typeface="Times New Roman" panose="02020603050405020304" pitchFamily="18" charset="0"/>
              </a:rPr>
              <a:t>Simulation Results and Graphs</a:t>
            </a:r>
            <a:br>
              <a:rPr lang="en-IN" sz="4400" dirty="0">
                <a:latin typeface="Times New Roman" panose="02020603050405020304" pitchFamily="18" charset="0"/>
                <a:cs typeface="Times New Roman" panose="02020603050405020304" pitchFamily="18" charset="0"/>
              </a:rPr>
            </a:br>
            <a:endParaRPr lang="en-IN" dirty="0"/>
          </a:p>
        </p:txBody>
      </p:sp>
      <p:pic>
        <p:nvPicPr>
          <p:cNvPr id="4" name="Picture 3">
            <a:extLst>
              <a:ext uri="{FF2B5EF4-FFF2-40B4-BE49-F238E27FC236}">
                <a16:creationId xmlns:a16="http://schemas.microsoft.com/office/drawing/2014/main" id="{B82D4557-4566-4DD7-A993-D9053E45FBED}"/>
              </a:ext>
            </a:extLst>
          </p:cNvPr>
          <p:cNvPicPr>
            <a:picLocks noChangeAspect="1"/>
          </p:cNvPicPr>
          <p:nvPr/>
        </p:nvPicPr>
        <p:blipFill rotWithShape="1">
          <a:blip r:embed="rId2"/>
          <a:srcRect l="11956" t="10392" r="12010" b="53857"/>
          <a:stretch/>
        </p:blipFill>
        <p:spPr>
          <a:xfrm>
            <a:off x="111759" y="1219200"/>
            <a:ext cx="4531805" cy="3017519"/>
          </a:xfrm>
          <a:prstGeom prst="rect">
            <a:avLst/>
          </a:prstGeom>
        </p:spPr>
      </p:pic>
      <p:pic>
        <p:nvPicPr>
          <p:cNvPr id="9" name="Picture 8">
            <a:extLst>
              <a:ext uri="{FF2B5EF4-FFF2-40B4-BE49-F238E27FC236}">
                <a16:creationId xmlns:a16="http://schemas.microsoft.com/office/drawing/2014/main" id="{94BFCA39-00B0-42F5-8475-6B34797B35DC}"/>
              </a:ext>
            </a:extLst>
          </p:cNvPr>
          <p:cNvPicPr>
            <a:picLocks noChangeAspect="1"/>
          </p:cNvPicPr>
          <p:nvPr/>
        </p:nvPicPr>
        <p:blipFill rotWithShape="1">
          <a:blip r:embed="rId3"/>
          <a:srcRect l="4933" t="245" r="3032" b="4153"/>
          <a:stretch/>
        </p:blipFill>
        <p:spPr>
          <a:xfrm>
            <a:off x="4724400" y="1115060"/>
            <a:ext cx="7203440" cy="3975100"/>
          </a:xfrm>
          <a:prstGeom prst="rect">
            <a:avLst/>
          </a:prstGeom>
        </p:spPr>
      </p:pic>
    </p:spTree>
    <p:extLst>
      <p:ext uri="{BB962C8B-B14F-4D97-AF65-F5344CB8AC3E}">
        <p14:creationId xmlns:p14="http://schemas.microsoft.com/office/powerpoint/2010/main" val="2423907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8C621-081F-4FB1-A3EB-D6B850878BCB}"/>
              </a:ext>
            </a:extLst>
          </p:cNvPr>
          <p:cNvSpPr>
            <a:spLocks noGrp="1"/>
          </p:cNvSpPr>
          <p:nvPr>
            <p:ph type="title"/>
          </p:nvPr>
        </p:nvSpPr>
        <p:spPr/>
        <p:txBody>
          <a:bodyPr/>
          <a:lstStyle/>
          <a:p>
            <a:pPr algn="ctr"/>
            <a:r>
              <a:rPr lang="en-IN" sz="4400" dirty="0">
                <a:latin typeface="Times New Roman" panose="02020603050405020304" pitchFamily="18" charset="0"/>
                <a:cs typeface="Times New Roman" panose="02020603050405020304" pitchFamily="18" charset="0"/>
              </a:rPr>
              <a:t>Simulation Results and Graphs</a:t>
            </a:r>
            <a:br>
              <a:rPr lang="en-IN" sz="440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36A9E40E-ECB4-4E06-B7C0-CE615DB378DA}"/>
              </a:ext>
            </a:extLst>
          </p:cNvPr>
          <p:cNvSpPr>
            <a:spLocks noGrp="1"/>
          </p:cNvSpPr>
          <p:nvPr>
            <p:ph idx="1"/>
          </p:nvPr>
        </p:nvSpPr>
        <p:spPr>
          <a:xfrm>
            <a:off x="487679" y="1253331"/>
            <a:ext cx="10515600" cy="4351338"/>
          </a:xfrm>
        </p:spPr>
        <p:txBody>
          <a:bodyPr>
            <a:normAutofit/>
          </a:bodyPr>
          <a:lstStyle/>
          <a:p>
            <a:r>
              <a:rPr lang="en-IN" sz="2400" dirty="0">
                <a:latin typeface="Times New Roman" panose="02020603050405020304" pitchFamily="18" charset="0"/>
                <a:cs typeface="Times New Roman" panose="02020603050405020304" pitchFamily="18" charset="0"/>
              </a:rPr>
              <a:t>Energy produced at different angles for a constant height of 1.5M</a:t>
            </a:r>
          </a:p>
        </p:txBody>
      </p:sp>
      <p:pic>
        <p:nvPicPr>
          <p:cNvPr id="5" name="Picture 4">
            <a:extLst>
              <a:ext uri="{FF2B5EF4-FFF2-40B4-BE49-F238E27FC236}">
                <a16:creationId xmlns:a16="http://schemas.microsoft.com/office/drawing/2014/main" id="{79AD6DDC-ACE6-4CF6-AA68-E3253CE4D669}"/>
              </a:ext>
            </a:extLst>
          </p:cNvPr>
          <p:cNvPicPr/>
          <p:nvPr/>
        </p:nvPicPr>
        <p:blipFill rotWithShape="1">
          <a:blip r:embed="rId2">
            <a:extLst>
              <a:ext uri="{28A0092B-C50C-407E-A947-70E740481C1C}">
                <a14:useLocalDpi xmlns:a14="http://schemas.microsoft.com/office/drawing/2010/main" val="0"/>
              </a:ext>
            </a:extLst>
          </a:blip>
          <a:srcRect l="2909" t="4313" r="1819" b="4136"/>
          <a:stretch/>
        </p:blipFill>
        <p:spPr bwMode="auto">
          <a:xfrm>
            <a:off x="2310129" y="2169794"/>
            <a:ext cx="7402829" cy="4048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7705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AA9D-3EE6-4017-B5AF-378015693A0B}"/>
              </a:ext>
            </a:extLst>
          </p:cNvPr>
          <p:cNvSpPr>
            <a:spLocks noGrp="1"/>
          </p:cNvSpPr>
          <p:nvPr>
            <p:ph type="title"/>
          </p:nvPr>
        </p:nvSpPr>
        <p:spPr/>
        <p:txBody>
          <a:bodyPr/>
          <a:lstStyle/>
          <a:p>
            <a:pPr algn="ctr"/>
            <a:r>
              <a:rPr lang="en-IN" sz="4400" dirty="0">
                <a:latin typeface="Times New Roman" panose="02020603050405020304" pitchFamily="18" charset="0"/>
                <a:cs typeface="Times New Roman" panose="02020603050405020304" pitchFamily="18" charset="0"/>
              </a:rPr>
              <a:t>Simulation Results and Graphs</a:t>
            </a:r>
            <a:br>
              <a:rPr lang="en-IN" sz="4400" dirty="0">
                <a:latin typeface="Times New Roman" panose="02020603050405020304" pitchFamily="18" charset="0"/>
                <a:cs typeface="Times New Roman" panose="02020603050405020304" pitchFamily="18" charset="0"/>
              </a:rPr>
            </a:br>
            <a:endParaRPr lang="en-IN" dirty="0"/>
          </a:p>
        </p:txBody>
      </p:sp>
      <p:sp>
        <p:nvSpPr>
          <p:cNvPr id="8" name="Content Placeholder 2">
            <a:extLst>
              <a:ext uri="{FF2B5EF4-FFF2-40B4-BE49-F238E27FC236}">
                <a16:creationId xmlns:a16="http://schemas.microsoft.com/office/drawing/2014/main" id="{7AD55BD6-513E-4BCC-BB5A-CB1941B6B6C0}"/>
              </a:ext>
            </a:extLst>
          </p:cNvPr>
          <p:cNvSpPr txBox="1">
            <a:spLocks/>
          </p:cNvSpPr>
          <p:nvPr/>
        </p:nvSpPr>
        <p:spPr>
          <a:xfrm>
            <a:off x="574039" y="125333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latin typeface="Times New Roman" panose="02020603050405020304" pitchFamily="18" charset="0"/>
                <a:cs typeface="Times New Roman" panose="02020603050405020304" pitchFamily="18" charset="0"/>
              </a:rPr>
              <a:t>Energy produced at different heights for a constant angle of 15 degrees</a:t>
            </a:r>
          </a:p>
        </p:txBody>
      </p:sp>
      <p:pic>
        <p:nvPicPr>
          <p:cNvPr id="5" name="Picture 4">
            <a:extLst>
              <a:ext uri="{FF2B5EF4-FFF2-40B4-BE49-F238E27FC236}">
                <a16:creationId xmlns:a16="http://schemas.microsoft.com/office/drawing/2014/main" id="{51088779-0565-45C6-AE82-5A32B790F6C2}"/>
              </a:ext>
            </a:extLst>
          </p:cNvPr>
          <p:cNvPicPr/>
          <p:nvPr/>
        </p:nvPicPr>
        <p:blipFill rotWithShape="1">
          <a:blip r:embed="rId2">
            <a:extLst>
              <a:ext uri="{28A0092B-C50C-407E-A947-70E740481C1C}">
                <a14:useLocalDpi xmlns:a14="http://schemas.microsoft.com/office/drawing/2010/main" val="0"/>
              </a:ext>
            </a:extLst>
          </a:blip>
          <a:srcRect l="2548" t="4659" r="2614" b="4139"/>
          <a:stretch/>
        </p:blipFill>
        <p:spPr bwMode="auto">
          <a:xfrm>
            <a:off x="2401887" y="2014538"/>
            <a:ext cx="6859905" cy="39065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36016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EB42B-7838-4143-9CF0-3CE7E9EBEF9E}"/>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Conclusion and Optimal conditions taken from simulation</a:t>
            </a:r>
          </a:p>
        </p:txBody>
      </p:sp>
      <p:sp>
        <p:nvSpPr>
          <p:cNvPr id="3" name="Content Placeholder 2">
            <a:extLst>
              <a:ext uri="{FF2B5EF4-FFF2-40B4-BE49-F238E27FC236}">
                <a16:creationId xmlns:a16="http://schemas.microsoft.com/office/drawing/2014/main" id="{9FFC9CC4-CD7D-460C-B102-38E30C986F66}"/>
              </a:ext>
            </a:extLst>
          </p:cNvPr>
          <p:cNvSpPr>
            <a:spLocks noGrp="1"/>
          </p:cNvSpPr>
          <p:nvPr>
            <p:ph idx="1"/>
          </p:nvPr>
        </p:nvSpPr>
        <p:spPr/>
        <p:txBody>
          <a:bodyPr>
            <a:normAutofit/>
          </a:bodyPr>
          <a:lstStyle/>
          <a:p>
            <a:r>
              <a:rPr lang="en-IN" sz="2400" dirty="0"/>
              <a:t>From the above performed simulation, mathematical model and analysis. We were able to infer that the best angle for our location at Chennai will be at optimum 15 degrees.</a:t>
            </a:r>
          </a:p>
          <a:p>
            <a:r>
              <a:rPr lang="en-IN" sz="2400" dirty="0"/>
              <a:t>The tilt angle of 15° gives the maximum output because this angle is the closest to the latitude of the location which is 13.0827° N.</a:t>
            </a:r>
          </a:p>
          <a:p>
            <a:r>
              <a:rPr lang="en-IN" sz="2400" dirty="0"/>
              <a:t>And further increase the output of the panel by increasing the height of the panel with respect to the ground at height of 1 meter and 1.5 meter.</a:t>
            </a:r>
          </a:p>
          <a:p>
            <a:r>
              <a:rPr lang="en-IN" sz="2400" dirty="0"/>
              <a:t>By doing this we can tell the uniformity of the light that falls on the rear side of the panel increases with increase in height and thus improving the energy production.</a:t>
            </a:r>
          </a:p>
        </p:txBody>
      </p:sp>
      <p:pic>
        <p:nvPicPr>
          <p:cNvPr id="5" name="Picture 4">
            <a:extLst>
              <a:ext uri="{FF2B5EF4-FFF2-40B4-BE49-F238E27FC236}">
                <a16:creationId xmlns:a16="http://schemas.microsoft.com/office/drawing/2014/main" id="{11341877-C760-461C-8BEF-6F842A1680AD}"/>
              </a:ext>
            </a:extLst>
          </p:cNvPr>
          <p:cNvPicPr/>
          <p:nvPr/>
        </p:nvPicPr>
        <p:blipFill rotWithShape="1">
          <a:blip r:embed="rId2">
            <a:extLst>
              <a:ext uri="{28A0092B-C50C-407E-A947-70E740481C1C}">
                <a14:useLocalDpi xmlns:a14="http://schemas.microsoft.com/office/drawing/2010/main" val="0"/>
              </a:ext>
            </a:extLst>
          </a:blip>
          <a:srcRect l="2455" t="17980" r="9185" b="23608"/>
          <a:stretch/>
        </p:blipFill>
        <p:spPr bwMode="auto">
          <a:xfrm>
            <a:off x="6167121" y="5201920"/>
            <a:ext cx="4978400" cy="15646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02126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BADF8-7DF2-4981-9056-D152C36830BD}"/>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B95D3E84-A42A-4D36-83C5-B33533063F42}"/>
              </a:ext>
            </a:extLst>
          </p:cNvPr>
          <p:cNvSpPr>
            <a:spLocks noGrp="1"/>
          </p:cNvSpPr>
          <p:nvPr>
            <p:ph idx="1"/>
          </p:nvPr>
        </p:nvSpPr>
        <p:spPr/>
        <p:txBody>
          <a:bodyPr>
            <a:normAutofit/>
          </a:bodyPr>
          <a:lstStyle/>
          <a:p>
            <a:pPr marL="0" indent="0" algn="just">
              <a:lnSpc>
                <a:spcPct val="107000"/>
              </a:lnSpc>
              <a:spcAft>
                <a:spcPts val="800"/>
              </a:spcAft>
              <a:buNone/>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Bifacial photovoltaic system produces solar power from both sides of the panel by absorbing sunlight from the sun directly and also by the means of reflected and diffused rays that fall on both the front and rear side of the panel. Bifacial solar modules can be installed both in vertical and horizontal orientation with each offering different benefits. Bifacial solar modules offer an interesting price/performance ratio. Much work has been focused on the tilt angle, orientation and directing the ground albedo to the panel. In this paper, we will test the panel by increasing the height in two different settings: 1 meter and 1.5 meter. By this we increase the overall efficiency of solar panel. We will see the optimal parameters and conditions for the most efficient installation and testing for the given location.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727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BA588-3816-4BEF-BEED-CA251AF6E5D9}"/>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Conclusion and Optimal conditions taken from simulation</a:t>
            </a:r>
            <a:endParaRPr lang="en-IN" dirty="0"/>
          </a:p>
        </p:txBody>
      </p:sp>
      <p:sp>
        <p:nvSpPr>
          <p:cNvPr id="3" name="Content Placeholder 2">
            <a:extLst>
              <a:ext uri="{FF2B5EF4-FFF2-40B4-BE49-F238E27FC236}">
                <a16:creationId xmlns:a16="http://schemas.microsoft.com/office/drawing/2014/main" id="{3004ED3E-3BCB-434B-9D7F-BCDC3CF4A647}"/>
              </a:ext>
            </a:extLst>
          </p:cNvPr>
          <p:cNvSpPr>
            <a:spLocks noGrp="1"/>
          </p:cNvSpPr>
          <p:nvPr>
            <p:ph idx="1"/>
          </p:nvPr>
        </p:nvSpPr>
        <p:spPr/>
        <p:txBody>
          <a:bodyPr>
            <a:normAutofit/>
          </a:bodyPr>
          <a:lstStyle/>
          <a:p>
            <a:r>
              <a:rPr lang="en-IN" sz="2400" dirty="0"/>
              <a:t>The increase in output in energy from 1 meter to 1.5 meter was quite noticeable in both mathematical as well as the simulation. Whereas the increase from 1.5 meters or from 2 meters to 2.5 meters was not large but it was still significant if seen for year around production.</a:t>
            </a:r>
          </a:p>
          <a:p>
            <a:r>
              <a:rPr lang="en-IN" sz="2400" dirty="0"/>
              <a:t> But any increase in height of above 2.5 meters does not produce any much increase in output level that will justify its cost for the structure.</a:t>
            </a:r>
          </a:p>
          <a:p>
            <a:r>
              <a:rPr lang="en-IN" sz="2400" dirty="0"/>
              <a:t>It also has to be noted that with increase in height, wind force experienced by the panel increases as it moves away from the ground. </a:t>
            </a:r>
          </a:p>
          <a:p>
            <a:r>
              <a:rPr lang="en-IN" sz="2400" dirty="0"/>
              <a:t>This increases the cost of the setup and will not justify the performance to cost ratio. </a:t>
            </a:r>
          </a:p>
        </p:txBody>
      </p:sp>
    </p:spTree>
    <p:extLst>
      <p:ext uri="{BB962C8B-B14F-4D97-AF65-F5344CB8AC3E}">
        <p14:creationId xmlns:p14="http://schemas.microsoft.com/office/powerpoint/2010/main" val="998016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42240-B723-4192-9A0B-D4EB9024CE93}"/>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335D2255-05D3-4A74-A33C-1F31B0F21664}"/>
              </a:ext>
            </a:extLst>
          </p:cNvPr>
          <p:cNvSpPr>
            <a:spLocks noGrp="1"/>
          </p:cNvSpPr>
          <p:nvPr>
            <p:ph idx="1"/>
          </p:nvPr>
        </p:nvSpPr>
        <p:spPr>
          <a:xfrm>
            <a:off x="838200" y="1825624"/>
            <a:ext cx="10515600" cy="4544695"/>
          </a:xfrm>
        </p:spPr>
        <p:txBody>
          <a:bodyPr>
            <a:normAutofit/>
          </a:bodyPr>
          <a:lstStyle/>
          <a:p>
            <a:pPr algn="just">
              <a:lnSpc>
                <a:spcPct val="107000"/>
              </a:lnSpc>
              <a:spcAft>
                <a:spcPts val="8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Min Hsian Saw, Yong Sheng Khoo, Jai Prakash Singh, and Yan Wang. "Enhancing optical performance of bifacial PV modules", Energy Procedia 124 (2017): 484-494.</a:t>
            </a:r>
            <a:endParaRPr lang="en-IN" sz="22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Wenbo</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Gu,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Senji</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Li, Xing Liu,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Zhenwu</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Chen,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Xiaochun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Zhang, and Tao Ma. "Experimental investigation of the bifacial photovoltaic module under real conditions”, Renewable Energy (2020).</a:t>
            </a:r>
            <a:endParaRPr lang="en-IN" sz="22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Xingshu</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Sun, Mohammad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Ryyan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Khan, Chris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Deline</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and Muhammad Ashraful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Alam</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"Optimization and performance of bifacial solar modules: A global perspective”, Applied energy 212 (2018): 1601-1610.</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2200" dirty="0"/>
          </a:p>
        </p:txBody>
      </p:sp>
    </p:spTree>
    <p:extLst>
      <p:ext uri="{BB962C8B-B14F-4D97-AF65-F5344CB8AC3E}">
        <p14:creationId xmlns:p14="http://schemas.microsoft.com/office/powerpoint/2010/main" val="4180077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32D9A-FCF0-4975-AC14-0E0CC9508AB2}"/>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9FB3356A-2F32-4A26-B214-A5449BB25E7D}"/>
              </a:ext>
            </a:extLst>
          </p:cNvPr>
          <p:cNvSpPr>
            <a:spLocks noGrp="1"/>
          </p:cNvSpPr>
          <p:nvPr>
            <p:ph idx="1"/>
          </p:nvPr>
        </p:nvSpPr>
        <p:spPr/>
        <p:txBody>
          <a:bodyPr>
            <a:normAutofit fontScale="77500" lnSpcReduction="20000"/>
          </a:bodyPr>
          <a:lstStyle/>
          <a:p>
            <a:pPr algn="just">
              <a:lnSpc>
                <a:spcPct val="107000"/>
              </a:lnSpc>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Stanley Wang, Oscar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Wilkie</a:t>
            </a:r>
            <a:r>
              <a:rPr lang="en-US" dirty="0">
                <a:effectLst/>
                <a:latin typeface="Times New Roman" panose="02020603050405020304" pitchFamily="18" charset="0"/>
                <a:ea typeface="Calibri" panose="020F0502020204030204" pitchFamily="34" charset="0"/>
                <a:cs typeface="Times New Roman" panose="02020603050405020304" pitchFamily="18" charset="0"/>
              </a:rPr>
              <a:t>, Jenny Lam, Rob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Steeman</a:t>
            </a:r>
            <a:r>
              <a:rPr lang="en-US" dirty="0">
                <a:effectLst/>
                <a:latin typeface="Times New Roman" panose="02020603050405020304" pitchFamily="18" charset="0"/>
                <a:ea typeface="Calibri" panose="020F0502020204030204" pitchFamily="34" charset="0"/>
                <a:cs typeface="Times New Roman" panose="02020603050405020304" pitchFamily="18" charset="0"/>
              </a:rPr>
              <a:t>, Wilson Zhang,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Kah</a:t>
            </a:r>
            <a:r>
              <a:rPr lang="en-US" dirty="0">
                <a:effectLst/>
                <a:latin typeface="Times New Roman" panose="02020603050405020304" pitchFamily="18" charset="0"/>
                <a:ea typeface="Calibri" panose="020F0502020204030204" pitchFamily="34" charset="0"/>
                <a:cs typeface="Times New Roman" panose="02020603050405020304" pitchFamily="18" charset="0"/>
              </a:rPr>
              <a:t> Sing Khoo, Sim Chun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Siong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and Hannes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Rostan</a:t>
            </a:r>
            <a:r>
              <a:rPr lang="en-US" dirty="0">
                <a:effectLst/>
                <a:latin typeface="Times New Roman" panose="02020603050405020304" pitchFamily="18" charset="0"/>
                <a:ea typeface="Calibri" panose="020F0502020204030204" pitchFamily="34" charset="0"/>
                <a:cs typeface="Times New Roman" panose="02020603050405020304" pitchFamily="18" charset="0"/>
              </a:rPr>
              <a:t>. "Bifacial photovoltaic systems energy yield modelling",  Energy Procedia 77 (2015): 428-433.</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Ismail Shoukry, Joris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Libal</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Radovan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Kopecek</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Eckard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Wefringhaus</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and Jürgen Werner. "Modelling of bifacial gain for stand-alone and in-field installed bifacial PV modules", Energy Procedia 92 (2016): 600-608.</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Enric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Grau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Luque</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Fernando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Antonanzas</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-Torres, and Rodrigo Escobar. "Effect of soiling in bifacial PV modules and cleaning schedule optimization", Energy Conversion and Management 174 (2018): 615-625.</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Judith Frank, Marc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Rüdiger</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Stefan Fischer, Jan Christoph Goldschmidt, and Martin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Hermle</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"Optical simulation of bifacial solar cells", Energy Procedia 27 (2012): 300-305.</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97112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24E83-34A5-4144-A223-C120356613B8}"/>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62D2E03D-568D-41FA-93C9-BB1AE78633F5}"/>
              </a:ext>
            </a:extLst>
          </p:cNvPr>
          <p:cNvSpPr>
            <a:spLocks noGrp="1"/>
          </p:cNvSpPr>
          <p:nvPr>
            <p:ph idx="1"/>
          </p:nvPr>
        </p:nvSpPr>
        <p:spPr/>
        <p:txBody>
          <a:bodyPr>
            <a:normAutofit lnSpcReduction="10000"/>
          </a:bodyPr>
          <a:lstStyle/>
          <a:p>
            <a:r>
              <a:rPr lang="en-IN" sz="2200" dirty="0">
                <a:latin typeface="Times New Roman" panose="02020603050405020304" pitchFamily="18" charset="0"/>
                <a:cs typeface="Times New Roman" panose="02020603050405020304" pitchFamily="18" charset="0"/>
              </a:rPr>
              <a:t>Raina Gautam, and Sunanda Sinha. "A simulation study to evaluate and compare </a:t>
            </a:r>
            <a:r>
              <a:rPr lang="en-IN" sz="2200" dirty="0" err="1">
                <a:latin typeface="Times New Roman" panose="02020603050405020304" pitchFamily="18" charset="0"/>
                <a:cs typeface="Times New Roman" panose="02020603050405020304" pitchFamily="18" charset="0"/>
              </a:rPr>
              <a:t>monofacial</a:t>
            </a:r>
            <a:r>
              <a:rPr lang="en-IN" sz="2200" dirty="0">
                <a:latin typeface="Times New Roman" panose="02020603050405020304" pitchFamily="18" charset="0"/>
                <a:cs typeface="Times New Roman" panose="02020603050405020304" pitchFamily="18" charset="0"/>
              </a:rPr>
              <a:t> Vs bifacial PERC PV cells and the effect of albedo on bifacial performance." Materials Today: Proceedings (2020).</a:t>
            </a:r>
          </a:p>
          <a:p>
            <a:r>
              <a:rPr lang="en-IN" sz="2200" dirty="0" err="1">
                <a:latin typeface="Times New Roman" panose="02020603050405020304" pitchFamily="18" charset="0"/>
                <a:cs typeface="Times New Roman" panose="02020603050405020304" pitchFamily="18" charset="0"/>
              </a:rPr>
              <a:t>Katsaounis</a:t>
            </a:r>
            <a:r>
              <a:rPr lang="en-IN" sz="2200" dirty="0">
                <a:latin typeface="Times New Roman" panose="02020603050405020304" pitchFamily="18" charset="0"/>
                <a:cs typeface="Times New Roman" panose="02020603050405020304" pitchFamily="18" charset="0"/>
              </a:rPr>
              <a:t>, Th, K. </a:t>
            </a:r>
            <a:r>
              <a:rPr lang="en-IN" sz="2200" dirty="0" err="1">
                <a:latin typeface="Times New Roman" panose="02020603050405020304" pitchFamily="18" charset="0"/>
                <a:cs typeface="Times New Roman" panose="02020603050405020304" pitchFamily="18" charset="0"/>
              </a:rPr>
              <a:t>Kotsovos</a:t>
            </a:r>
            <a:r>
              <a:rPr lang="en-IN" sz="2200" dirty="0">
                <a:latin typeface="Times New Roman" panose="02020603050405020304" pitchFamily="18" charset="0"/>
                <a:cs typeface="Times New Roman" panose="02020603050405020304" pitchFamily="18" charset="0"/>
              </a:rPr>
              <a:t>, </a:t>
            </a:r>
            <a:r>
              <a:rPr lang="en-IN" sz="2200" dirty="0" err="1">
                <a:latin typeface="Times New Roman" panose="02020603050405020304" pitchFamily="18" charset="0"/>
                <a:cs typeface="Times New Roman" panose="02020603050405020304" pitchFamily="18" charset="0"/>
              </a:rPr>
              <a:t>Issam</a:t>
            </a:r>
            <a:r>
              <a:rPr lang="en-IN" sz="2200" dirty="0">
                <a:latin typeface="Times New Roman" panose="02020603050405020304" pitchFamily="18" charset="0"/>
                <a:cs typeface="Times New Roman" panose="02020603050405020304" pitchFamily="18" charset="0"/>
              </a:rPr>
              <a:t> </a:t>
            </a:r>
            <a:r>
              <a:rPr lang="en-IN" sz="2200" dirty="0" err="1">
                <a:latin typeface="Times New Roman" panose="02020603050405020304" pitchFamily="18" charset="0"/>
                <a:cs typeface="Times New Roman" panose="02020603050405020304" pitchFamily="18" charset="0"/>
              </a:rPr>
              <a:t>Gereige</a:t>
            </a:r>
            <a:r>
              <a:rPr lang="en-IN" sz="2200" dirty="0">
                <a:latin typeface="Times New Roman" panose="02020603050405020304" pitchFamily="18" charset="0"/>
                <a:cs typeface="Times New Roman" panose="02020603050405020304" pitchFamily="18" charset="0"/>
              </a:rPr>
              <a:t>, A. </a:t>
            </a:r>
            <a:r>
              <a:rPr lang="en-IN" sz="2200" dirty="0" err="1">
                <a:latin typeface="Times New Roman" panose="02020603050405020304" pitchFamily="18" charset="0"/>
                <a:cs typeface="Times New Roman" panose="02020603050405020304" pitchFamily="18" charset="0"/>
              </a:rPr>
              <a:t>Basaheeh</a:t>
            </a:r>
            <a:r>
              <a:rPr lang="en-IN" sz="2200" dirty="0">
                <a:latin typeface="Times New Roman" panose="02020603050405020304" pitchFamily="18" charset="0"/>
                <a:cs typeface="Times New Roman" panose="02020603050405020304" pitchFamily="18" charset="0"/>
              </a:rPr>
              <a:t>, M. Abdullah, A. Khayat, E. Al-</a:t>
            </a:r>
            <a:r>
              <a:rPr lang="en-IN" sz="2200" dirty="0" err="1">
                <a:latin typeface="Times New Roman" panose="02020603050405020304" pitchFamily="18" charset="0"/>
                <a:cs typeface="Times New Roman" panose="02020603050405020304" pitchFamily="18" charset="0"/>
              </a:rPr>
              <a:t>Habshi</a:t>
            </a:r>
            <a:r>
              <a:rPr lang="en-IN" sz="2200" dirty="0">
                <a:latin typeface="Times New Roman" panose="02020603050405020304" pitchFamily="18" charset="0"/>
                <a:cs typeface="Times New Roman" panose="02020603050405020304" pitchFamily="18" charset="0"/>
              </a:rPr>
              <a:t>, A. Al-</a:t>
            </a:r>
            <a:r>
              <a:rPr lang="en-IN" sz="2200" dirty="0" err="1">
                <a:latin typeface="Times New Roman" panose="02020603050405020304" pitchFamily="18" charset="0"/>
                <a:cs typeface="Times New Roman" panose="02020603050405020304" pitchFamily="18" charset="0"/>
              </a:rPr>
              <a:t>Saggaf</a:t>
            </a:r>
            <a:r>
              <a:rPr lang="en-IN" sz="2200" dirty="0">
                <a:latin typeface="Times New Roman" panose="02020603050405020304" pitchFamily="18" charset="0"/>
                <a:cs typeface="Times New Roman" panose="02020603050405020304" pitchFamily="18" charset="0"/>
              </a:rPr>
              <a:t>, and A. E. </a:t>
            </a:r>
            <a:r>
              <a:rPr lang="en-IN" sz="2200" dirty="0" err="1">
                <a:latin typeface="Times New Roman" panose="02020603050405020304" pitchFamily="18" charset="0"/>
                <a:cs typeface="Times New Roman" panose="02020603050405020304" pitchFamily="18" charset="0"/>
              </a:rPr>
              <a:t>Tzavaras</a:t>
            </a:r>
            <a:r>
              <a:rPr lang="en-IN" sz="2200" dirty="0">
                <a:latin typeface="Times New Roman" panose="02020603050405020304" pitchFamily="18" charset="0"/>
                <a:cs typeface="Times New Roman" panose="02020603050405020304" pitchFamily="18" charset="0"/>
              </a:rPr>
              <a:t>. "Performance assessment of bifacial c-Si PV modules through device simulations and outdoor measurements." Renewable Energy 143 (2019): 1285-1298.</a:t>
            </a:r>
          </a:p>
          <a:p>
            <a:r>
              <a:rPr lang="en-IN" sz="2200" dirty="0" err="1">
                <a:latin typeface="Times New Roman" panose="02020603050405020304" pitchFamily="18" charset="0"/>
                <a:cs typeface="Times New Roman" panose="02020603050405020304" pitchFamily="18" charset="0"/>
              </a:rPr>
              <a:t>Nussbaumer</a:t>
            </a:r>
            <a:r>
              <a:rPr lang="en-IN" sz="2200" dirty="0">
                <a:latin typeface="Times New Roman" panose="02020603050405020304" pitchFamily="18" charset="0"/>
                <a:cs typeface="Times New Roman" panose="02020603050405020304" pitchFamily="18" charset="0"/>
              </a:rPr>
              <a:t>, Hartmut, Markus </a:t>
            </a:r>
            <a:r>
              <a:rPr lang="en-IN" sz="2200" dirty="0" err="1">
                <a:latin typeface="Times New Roman" panose="02020603050405020304" pitchFamily="18" charset="0"/>
                <a:cs typeface="Times New Roman" panose="02020603050405020304" pitchFamily="18" charset="0"/>
              </a:rPr>
              <a:t>Klenk</a:t>
            </a:r>
            <a:r>
              <a:rPr lang="en-IN" sz="2200" dirty="0">
                <a:latin typeface="Times New Roman" panose="02020603050405020304" pitchFamily="18" charset="0"/>
                <a:cs typeface="Times New Roman" panose="02020603050405020304" pitchFamily="18" charset="0"/>
              </a:rPr>
              <a:t>, Marco </a:t>
            </a:r>
            <a:r>
              <a:rPr lang="en-IN" sz="2200" dirty="0" err="1">
                <a:latin typeface="Times New Roman" panose="02020603050405020304" pitchFamily="18" charset="0"/>
                <a:cs typeface="Times New Roman" panose="02020603050405020304" pitchFamily="18" charset="0"/>
              </a:rPr>
              <a:t>Morf</a:t>
            </a:r>
            <a:r>
              <a:rPr lang="en-IN" sz="2200" dirty="0">
                <a:latin typeface="Times New Roman" panose="02020603050405020304" pitchFamily="18" charset="0"/>
                <a:cs typeface="Times New Roman" panose="02020603050405020304" pitchFamily="18" charset="0"/>
              </a:rPr>
              <a:t>, and Nicolas Keller. "Energy yield prediction of a bifacial PV system with a miniaturized test array." Solar Energy 179 (2019): 316-325.</a:t>
            </a:r>
          </a:p>
          <a:p>
            <a:r>
              <a:rPr lang="en-IN" sz="2200" dirty="0">
                <a:latin typeface="Times New Roman" panose="02020603050405020304" pitchFamily="18" charset="0"/>
                <a:cs typeface="Times New Roman" panose="02020603050405020304" pitchFamily="18" charset="0"/>
              </a:rPr>
              <a:t>Patel, M. Tahir, Ramachandran A. Vijayan, Reza </a:t>
            </a:r>
            <a:r>
              <a:rPr lang="en-IN" sz="2200" dirty="0" err="1">
                <a:latin typeface="Times New Roman" panose="02020603050405020304" pitchFamily="18" charset="0"/>
                <a:cs typeface="Times New Roman" panose="02020603050405020304" pitchFamily="18" charset="0"/>
              </a:rPr>
              <a:t>Asadpour</a:t>
            </a:r>
            <a:r>
              <a:rPr lang="en-IN" sz="2200" dirty="0">
                <a:latin typeface="Times New Roman" panose="02020603050405020304" pitchFamily="18" charset="0"/>
                <a:cs typeface="Times New Roman" panose="02020603050405020304" pitchFamily="18" charset="0"/>
              </a:rPr>
              <a:t>, M. </a:t>
            </a:r>
            <a:r>
              <a:rPr lang="en-IN" sz="2200" dirty="0" err="1">
                <a:latin typeface="Times New Roman" panose="02020603050405020304" pitchFamily="18" charset="0"/>
                <a:cs typeface="Times New Roman" panose="02020603050405020304" pitchFamily="18" charset="0"/>
              </a:rPr>
              <a:t>Varadharajaperumal</a:t>
            </a:r>
            <a:r>
              <a:rPr lang="en-IN" sz="2200" dirty="0">
                <a:latin typeface="Times New Roman" panose="02020603050405020304" pitchFamily="18" charset="0"/>
                <a:cs typeface="Times New Roman" panose="02020603050405020304" pitchFamily="18" charset="0"/>
              </a:rPr>
              <a:t>, M. </a:t>
            </a:r>
            <a:r>
              <a:rPr lang="en-IN" sz="2200" dirty="0" err="1">
                <a:latin typeface="Times New Roman" panose="02020603050405020304" pitchFamily="18" charset="0"/>
                <a:cs typeface="Times New Roman" panose="02020603050405020304" pitchFamily="18" charset="0"/>
              </a:rPr>
              <a:t>Ryyan</a:t>
            </a:r>
            <a:r>
              <a:rPr lang="en-IN" sz="2200" dirty="0">
                <a:latin typeface="Times New Roman" panose="02020603050405020304" pitchFamily="18" charset="0"/>
                <a:cs typeface="Times New Roman" panose="02020603050405020304" pitchFamily="18" charset="0"/>
              </a:rPr>
              <a:t> Khan, and Muhammad A. </a:t>
            </a:r>
            <a:r>
              <a:rPr lang="en-IN" sz="2200" dirty="0" err="1">
                <a:latin typeface="Times New Roman" panose="02020603050405020304" pitchFamily="18" charset="0"/>
                <a:cs typeface="Times New Roman" panose="02020603050405020304" pitchFamily="18" charset="0"/>
              </a:rPr>
              <a:t>Alam</a:t>
            </a:r>
            <a:r>
              <a:rPr lang="en-IN" sz="2200" dirty="0">
                <a:latin typeface="Times New Roman" panose="02020603050405020304" pitchFamily="18" charset="0"/>
                <a:cs typeface="Times New Roman" panose="02020603050405020304" pitchFamily="18" charset="0"/>
              </a:rPr>
              <a:t>. "Temperature-dependent energy gain of bifacial PV farms: A global perspective." Applied Energy 276 (2020): 115405.</a:t>
            </a:r>
          </a:p>
          <a:p>
            <a:pPr marL="0" indent="0">
              <a:buNone/>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9211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2CF52-69DC-45EB-B7C0-4D294691486B}"/>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A8F35CD7-814F-41FF-9BB3-71F93AF2BC55}"/>
              </a:ext>
            </a:extLst>
          </p:cNvPr>
          <p:cNvSpPr>
            <a:spLocks noGrp="1"/>
          </p:cNvSpPr>
          <p:nvPr>
            <p:ph idx="1"/>
          </p:nvPr>
        </p:nvSpPr>
        <p:spPr/>
        <p:txBody>
          <a:bodyPr>
            <a:normAutofit lnSpcReduction="10000"/>
          </a:bodyPr>
          <a:lstStyle/>
          <a:p>
            <a:pPr>
              <a:lnSpc>
                <a:spcPct val="100000"/>
              </a:lnSpc>
            </a:pPr>
            <a:r>
              <a:rPr lang="en-US" sz="2200" dirty="0">
                <a:latin typeface="Times New Roman" panose="02020603050405020304" pitchFamily="18" charset="0"/>
                <a:cs typeface="Times New Roman" panose="02020603050405020304" pitchFamily="18" charset="0"/>
              </a:rPr>
              <a:t>Baumann, Thomas, Hartmut </a:t>
            </a:r>
            <a:r>
              <a:rPr lang="en-US" sz="2200" dirty="0" err="1">
                <a:latin typeface="Times New Roman" panose="02020603050405020304" pitchFamily="18" charset="0"/>
                <a:cs typeface="Times New Roman" panose="02020603050405020304" pitchFamily="18" charset="0"/>
              </a:rPr>
              <a:t>Nussbaumer</a:t>
            </a:r>
            <a:r>
              <a:rPr lang="en-US" sz="2200" dirty="0">
                <a:latin typeface="Times New Roman" panose="02020603050405020304" pitchFamily="18" charset="0"/>
                <a:cs typeface="Times New Roman" panose="02020603050405020304" pitchFamily="18" charset="0"/>
              </a:rPr>
              <a:t>, Markus </a:t>
            </a:r>
            <a:r>
              <a:rPr lang="en-US" sz="2200" dirty="0" err="1">
                <a:latin typeface="Times New Roman" panose="02020603050405020304" pitchFamily="18" charset="0"/>
                <a:cs typeface="Times New Roman" panose="02020603050405020304" pitchFamily="18" charset="0"/>
              </a:rPr>
              <a:t>Klenk</a:t>
            </a:r>
            <a:r>
              <a:rPr lang="en-US" sz="2200" dirty="0">
                <a:latin typeface="Times New Roman" panose="02020603050405020304" pitchFamily="18" charset="0"/>
                <a:cs typeface="Times New Roman" panose="02020603050405020304" pitchFamily="18" charset="0"/>
              </a:rPr>
              <a:t>, Andreas </a:t>
            </a:r>
            <a:r>
              <a:rPr lang="en-US" sz="2200" dirty="0" err="1">
                <a:latin typeface="Times New Roman" panose="02020603050405020304" pitchFamily="18" charset="0"/>
                <a:cs typeface="Times New Roman" panose="02020603050405020304" pitchFamily="18" charset="0"/>
              </a:rPr>
              <a:t>Dreisiebner</a:t>
            </a:r>
            <a:r>
              <a:rPr lang="en-US" sz="2200" dirty="0">
                <a:latin typeface="Times New Roman" panose="02020603050405020304" pitchFamily="18" charset="0"/>
                <a:cs typeface="Times New Roman" panose="02020603050405020304" pitchFamily="18" charset="0"/>
              </a:rPr>
              <a:t>, Fabian </a:t>
            </a:r>
            <a:r>
              <a:rPr lang="en-US" sz="2200" dirty="0" err="1">
                <a:latin typeface="Times New Roman" panose="02020603050405020304" pitchFamily="18" charset="0"/>
                <a:cs typeface="Times New Roman" panose="02020603050405020304" pitchFamily="18" charset="0"/>
              </a:rPr>
              <a:t>Carigiet</a:t>
            </a:r>
            <a:r>
              <a:rPr lang="en-US" sz="2200" dirty="0">
                <a:latin typeface="Times New Roman" panose="02020603050405020304" pitchFamily="18" charset="0"/>
                <a:cs typeface="Times New Roman" panose="02020603050405020304" pitchFamily="18" charset="0"/>
              </a:rPr>
              <a:t>, and Franz Baumgartner. "Photovoltaic systems with vertically mounted bifacial PV modules in combination with green roofs." Solar Energy 190 (2019): 139-146..</a:t>
            </a:r>
          </a:p>
          <a:p>
            <a:pPr>
              <a:lnSpc>
                <a:spcPct val="100000"/>
              </a:lnSpc>
            </a:pPr>
            <a:r>
              <a:rPr lang="en-US" sz="2200" dirty="0">
                <a:latin typeface="Times New Roman" panose="02020603050405020304" pitchFamily="18" charset="0"/>
                <a:cs typeface="Times New Roman" panose="02020603050405020304" pitchFamily="18" charset="0"/>
              </a:rPr>
              <a:t>Zhu, </a:t>
            </a:r>
            <a:r>
              <a:rPr lang="en-US" sz="2200" dirty="0" err="1">
                <a:latin typeface="Times New Roman" panose="02020603050405020304" pitchFamily="18" charset="0"/>
                <a:cs typeface="Times New Roman" panose="02020603050405020304" pitchFamily="18" charset="0"/>
              </a:rPr>
              <a:t>Qiangzhong</a:t>
            </a:r>
            <a:r>
              <a:rPr lang="en-US" sz="2200" dirty="0">
                <a:latin typeface="Times New Roman" panose="02020603050405020304" pitchFamily="18" charset="0"/>
                <a:cs typeface="Times New Roman" panose="02020603050405020304" pitchFamily="18" charset="0"/>
              </a:rPr>
              <a:t>, Chen Zhu, </a:t>
            </a:r>
            <a:r>
              <a:rPr lang="en-US" sz="2200" dirty="0" err="1">
                <a:latin typeface="Times New Roman" panose="02020603050405020304" pitchFamily="18" charset="0"/>
                <a:cs typeface="Times New Roman" panose="02020603050405020304" pitchFamily="18" charset="0"/>
              </a:rPr>
              <a:t>Songmin</a:t>
            </a:r>
            <a:r>
              <a:rPr lang="en-US" sz="2200" dirty="0">
                <a:latin typeface="Times New Roman" panose="02020603050405020304" pitchFamily="18" charset="0"/>
                <a:cs typeface="Times New Roman" panose="02020603050405020304" pitchFamily="18" charset="0"/>
              </a:rPr>
              <a:t> Liu, </a:t>
            </a:r>
            <a:r>
              <a:rPr lang="en-US" sz="2200" dirty="0" err="1">
                <a:latin typeface="Times New Roman" panose="02020603050405020304" pitchFamily="18" charset="0"/>
                <a:cs typeface="Times New Roman" panose="02020603050405020304" pitchFamily="18" charset="0"/>
              </a:rPr>
              <a:t>Chanjun</a:t>
            </a:r>
            <a:r>
              <a:rPr lang="en-US" sz="2200" dirty="0">
                <a:latin typeface="Times New Roman" panose="02020603050405020304" pitchFamily="18" charset="0"/>
                <a:cs typeface="Times New Roman" panose="02020603050405020304" pitchFamily="18" charset="0"/>
              </a:rPr>
              <a:t> Shen, Wei Zhao, </a:t>
            </a:r>
            <a:r>
              <a:rPr lang="en-US" sz="2200" dirty="0" err="1">
                <a:latin typeface="Times New Roman" panose="02020603050405020304" pitchFamily="18" charset="0"/>
                <a:cs typeface="Times New Roman" panose="02020603050405020304" pitchFamily="18" charset="0"/>
              </a:rPr>
              <a:t>Zhenbo</a:t>
            </a:r>
            <a:r>
              <a:rPr lang="en-US" sz="2200" dirty="0">
                <a:latin typeface="Times New Roman" panose="02020603050405020304" pitchFamily="18" charset="0"/>
                <a:cs typeface="Times New Roman" panose="02020603050405020304" pitchFamily="18" charset="0"/>
              </a:rPr>
              <a:t> Chen, Ling Chen et al. "A model to evaluate the effect of shading objects on the energy yield gain of bifacial modules." Solar Energy 179 (2019): 24-29.</a:t>
            </a:r>
          </a:p>
          <a:p>
            <a:pPr>
              <a:lnSpc>
                <a:spcPct val="100000"/>
              </a:lnSpc>
            </a:pPr>
            <a:r>
              <a:rPr lang="en-US" sz="2200" dirty="0" err="1">
                <a:latin typeface="Times New Roman" panose="02020603050405020304" pitchFamily="18" charset="0"/>
                <a:cs typeface="Times New Roman" panose="02020603050405020304" pitchFamily="18" charset="0"/>
              </a:rPr>
              <a:t>Chudinzow</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Dimitrij</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Jannik</a:t>
            </a:r>
            <a:r>
              <a:rPr lang="en-US" sz="2200" dirty="0">
                <a:latin typeface="Times New Roman" panose="02020603050405020304" pitchFamily="18" charset="0"/>
                <a:cs typeface="Times New Roman" panose="02020603050405020304" pitchFamily="18" charset="0"/>
              </a:rPr>
              <a:t> Haas, Gustavo Díaz-</a:t>
            </a:r>
            <a:r>
              <a:rPr lang="en-US" sz="2200" dirty="0" err="1">
                <a:latin typeface="Times New Roman" panose="02020603050405020304" pitchFamily="18" charset="0"/>
                <a:cs typeface="Times New Roman" panose="02020603050405020304" pitchFamily="18" charset="0"/>
              </a:rPr>
              <a:t>Ferrán</a:t>
            </a:r>
            <a:r>
              <a:rPr lang="en-US" sz="2200" dirty="0">
                <a:latin typeface="Times New Roman" panose="02020603050405020304" pitchFamily="18" charset="0"/>
                <a:cs typeface="Times New Roman" panose="02020603050405020304" pitchFamily="18" charset="0"/>
              </a:rPr>
              <a:t>, Simón Moreno-</a:t>
            </a:r>
            <a:r>
              <a:rPr lang="en-US" sz="2200" dirty="0" err="1">
                <a:latin typeface="Times New Roman" panose="02020603050405020304" pitchFamily="18" charset="0"/>
                <a:cs typeface="Times New Roman" panose="02020603050405020304" pitchFamily="18" charset="0"/>
              </a:rPr>
              <a:t>Leiva</a:t>
            </a:r>
            <a:r>
              <a:rPr lang="en-US" sz="2200" dirty="0">
                <a:latin typeface="Times New Roman" panose="02020603050405020304" pitchFamily="18" charset="0"/>
                <a:cs typeface="Times New Roman" panose="02020603050405020304" pitchFamily="18" charset="0"/>
              </a:rPr>
              <a:t>, and </a:t>
            </a:r>
            <a:r>
              <a:rPr lang="en-US" sz="2200" dirty="0" err="1">
                <a:latin typeface="Times New Roman" panose="02020603050405020304" pitchFamily="18" charset="0"/>
                <a:cs typeface="Times New Roman" panose="02020603050405020304" pitchFamily="18" charset="0"/>
              </a:rPr>
              <a:t>Ludger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Eltrop</a:t>
            </a:r>
            <a:r>
              <a:rPr lang="en-US" sz="2200" dirty="0">
                <a:latin typeface="Times New Roman" panose="02020603050405020304" pitchFamily="18" charset="0"/>
                <a:cs typeface="Times New Roman" panose="02020603050405020304" pitchFamily="18" charset="0"/>
              </a:rPr>
              <a:t>. "Simulating the energy yield of a bifacial photovoltaic power plant." Solar Energy 183 (2019): 812-822.</a:t>
            </a:r>
          </a:p>
          <a:p>
            <a:pPr>
              <a:lnSpc>
                <a:spcPct val="100000"/>
              </a:lnSpc>
            </a:pPr>
            <a:r>
              <a:rPr lang="en-IN" sz="2000" dirty="0">
                <a:latin typeface="Times New Roman" panose="02020603050405020304" pitchFamily="18" charset="0"/>
                <a:cs typeface="Times New Roman" panose="02020603050405020304" pitchFamily="18" charset="0"/>
              </a:rPr>
              <a:t>Stanley Wang, Oscar </a:t>
            </a:r>
            <a:r>
              <a:rPr lang="en-IN" sz="2000" dirty="0" err="1">
                <a:latin typeface="Times New Roman" panose="02020603050405020304" pitchFamily="18" charset="0"/>
                <a:cs typeface="Times New Roman" panose="02020603050405020304" pitchFamily="18" charset="0"/>
              </a:rPr>
              <a:t>Wilkie</a:t>
            </a:r>
            <a:r>
              <a:rPr lang="en-IN" sz="2000" dirty="0">
                <a:latin typeface="Times New Roman" panose="02020603050405020304" pitchFamily="18" charset="0"/>
                <a:cs typeface="Times New Roman" panose="02020603050405020304" pitchFamily="18" charset="0"/>
              </a:rPr>
              <a:t>, Jenny Lam, Rob </a:t>
            </a:r>
            <a:r>
              <a:rPr lang="en-IN" sz="2000" dirty="0" err="1">
                <a:latin typeface="Times New Roman" panose="02020603050405020304" pitchFamily="18" charset="0"/>
                <a:cs typeface="Times New Roman" panose="02020603050405020304" pitchFamily="18" charset="0"/>
              </a:rPr>
              <a:t>Steeman</a:t>
            </a:r>
            <a:r>
              <a:rPr lang="en-IN" sz="2000" dirty="0">
                <a:latin typeface="Times New Roman" panose="02020603050405020304" pitchFamily="18" charset="0"/>
                <a:cs typeface="Times New Roman" panose="02020603050405020304" pitchFamily="18" charset="0"/>
              </a:rPr>
              <a:t>, Wilson Zhang, </a:t>
            </a:r>
            <a:r>
              <a:rPr lang="en-IN" sz="2000" dirty="0" err="1">
                <a:latin typeface="Times New Roman" panose="02020603050405020304" pitchFamily="18" charset="0"/>
                <a:cs typeface="Times New Roman" panose="02020603050405020304" pitchFamily="18" charset="0"/>
              </a:rPr>
              <a:t>Kah</a:t>
            </a:r>
            <a:r>
              <a:rPr lang="en-IN" sz="2000" dirty="0">
                <a:latin typeface="Times New Roman" panose="02020603050405020304" pitchFamily="18" charset="0"/>
                <a:cs typeface="Times New Roman" panose="02020603050405020304" pitchFamily="18" charset="0"/>
              </a:rPr>
              <a:t> Sing, Khoo, Sim Chun </a:t>
            </a:r>
            <a:r>
              <a:rPr lang="en-IN" sz="2000" dirty="0" err="1">
                <a:latin typeface="Times New Roman" panose="02020603050405020304" pitchFamily="18" charset="0"/>
                <a:cs typeface="Times New Roman" panose="02020603050405020304" pitchFamily="18" charset="0"/>
              </a:rPr>
              <a:t>Siong</a:t>
            </a:r>
            <a:r>
              <a:rPr lang="en-IN" sz="2000" dirty="0">
                <a:latin typeface="Times New Roman" panose="02020603050405020304" pitchFamily="18" charset="0"/>
                <a:cs typeface="Times New Roman" panose="02020603050405020304" pitchFamily="18" charset="0"/>
              </a:rPr>
              <a:t>, Hannes </a:t>
            </a:r>
            <a:r>
              <a:rPr lang="en-IN" sz="2000" dirty="0" err="1">
                <a:latin typeface="Times New Roman" panose="02020603050405020304" pitchFamily="18" charset="0"/>
                <a:cs typeface="Times New Roman" panose="02020603050405020304" pitchFamily="18" charset="0"/>
              </a:rPr>
              <a:t>Rostan</a:t>
            </a:r>
            <a:r>
              <a:rPr lang="en-IN" sz="2000" dirty="0">
                <a:latin typeface="Times New Roman" panose="02020603050405020304" pitchFamily="18" charset="0"/>
                <a:cs typeface="Times New Roman" panose="02020603050405020304" pitchFamily="18" charset="0"/>
              </a:rPr>
              <a:t>. “Bifacial photovoltaic systems energy yield modelling”, Energy Procedia 77 ( 2015 ) 428-433.</a:t>
            </a:r>
          </a:p>
          <a:p>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4123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063B7-6DCC-4F67-8067-C0BC8537D1CD}"/>
              </a:ext>
            </a:extLst>
          </p:cNvPr>
          <p:cNvSpPr>
            <a:spLocks noGrp="1"/>
          </p:cNvSpPr>
          <p:nvPr>
            <p:ph type="title"/>
          </p:nvPr>
        </p:nvSpPr>
        <p:spPr/>
        <p:txBody>
          <a:bodyPr/>
          <a:lstStyle/>
          <a:p>
            <a:r>
              <a:rPr lang="en-IN" dirty="0"/>
              <a:t>References  </a:t>
            </a:r>
          </a:p>
        </p:txBody>
      </p:sp>
      <p:sp>
        <p:nvSpPr>
          <p:cNvPr id="3" name="Content Placeholder 2">
            <a:extLst>
              <a:ext uri="{FF2B5EF4-FFF2-40B4-BE49-F238E27FC236}">
                <a16:creationId xmlns:a16="http://schemas.microsoft.com/office/drawing/2014/main" id="{6CBCE0FA-3F15-4E78-88FE-81E4817DF89A}"/>
              </a:ext>
            </a:extLst>
          </p:cNvPr>
          <p:cNvSpPr>
            <a:spLocks noGrp="1"/>
          </p:cNvSpPr>
          <p:nvPr>
            <p:ph idx="1"/>
          </p:nvPr>
        </p:nvSpPr>
        <p:spPr/>
        <p:txBody>
          <a:bodyPr>
            <a:normAutofit/>
          </a:bodyPr>
          <a:lstStyle/>
          <a:p>
            <a:pPr algn="just"/>
            <a:r>
              <a:rPr lang="en-IN" sz="2200" dirty="0">
                <a:latin typeface="Times New Roman" panose="02020603050405020304" pitchFamily="18" charset="0"/>
                <a:cs typeface="Times New Roman" panose="02020603050405020304" pitchFamily="18" charset="0"/>
              </a:rPr>
              <a:t>Ismail Shoukry, Joris </a:t>
            </a:r>
            <a:r>
              <a:rPr lang="en-IN" sz="2200" dirty="0" err="1">
                <a:latin typeface="Times New Roman" panose="02020603050405020304" pitchFamily="18" charset="0"/>
                <a:cs typeface="Times New Roman" panose="02020603050405020304" pitchFamily="18" charset="0"/>
              </a:rPr>
              <a:t>Libal</a:t>
            </a:r>
            <a:r>
              <a:rPr lang="en-IN" sz="2200" dirty="0">
                <a:latin typeface="Times New Roman" panose="02020603050405020304" pitchFamily="18" charset="0"/>
                <a:cs typeface="Times New Roman" panose="02020603050405020304" pitchFamily="18" charset="0"/>
              </a:rPr>
              <a:t>, Radovan </a:t>
            </a:r>
            <a:r>
              <a:rPr lang="en-IN" sz="2200" dirty="0" err="1">
                <a:latin typeface="Times New Roman" panose="02020603050405020304" pitchFamily="18" charset="0"/>
                <a:cs typeface="Times New Roman" panose="02020603050405020304" pitchFamily="18" charset="0"/>
              </a:rPr>
              <a:t>Kopecek</a:t>
            </a:r>
            <a:r>
              <a:rPr lang="en-IN" sz="2200" dirty="0">
                <a:latin typeface="Times New Roman" panose="02020603050405020304" pitchFamily="18" charset="0"/>
                <a:cs typeface="Times New Roman" panose="02020603050405020304" pitchFamily="18" charset="0"/>
              </a:rPr>
              <a:t>, Eckard </a:t>
            </a:r>
            <a:r>
              <a:rPr lang="en-IN" sz="2200" dirty="0" err="1">
                <a:latin typeface="Times New Roman" panose="02020603050405020304" pitchFamily="18" charset="0"/>
                <a:cs typeface="Times New Roman" panose="02020603050405020304" pitchFamily="18" charset="0"/>
              </a:rPr>
              <a:t>Wefringhaus</a:t>
            </a:r>
            <a:r>
              <a:rPr lang="en-IN" sz="2200" dirty="0">
                <a:latin typeface="Times New Roman" panose="02020603050405020304" pitchFamily="18" charset="0"/>
                <a:cs typeface="Times New Roman" panose="02020603050405020304" pitchFamily="18" charset="0"/>
              </a:rPr>
              <a:t>, Jürgen Werner, “Modelling of bifacial gain for stand-alone and in-field installed bifacial PV modules”, Energy Procedia 92 ( 2016 ) 600-608</a:t>
            </a:r>
          </a:p>
          <a:p>
            <a:pPr algn="just"/>
            <a:r>
              <a:rPr lang="en-IN" sz="2200" dirty="0" err="1">
                <a:latin typeface="Times New Roman" panose="02020603050405020304" pitchFamily="18" charset="0"/>
                <a:cs typeface="Times New Roman" panose="02020603050405020304" pitchFamily="18" charset="0"/>
              </a:rPr>
              <a:t>Ahmer</a:t>
            </a:r>
            <a:r>
              <a:rPr lang="en-IN" sz="2200" dirty="0">
                <a:latin typeface="Times New Roman" panose="02020603050405020304" pitchFamily="18" charset="0"/>
                <a:cs typeface="Times New Roman" panose="02020603050405020304" pitchFamily="18" charset="0"/>
              </a:rPr>
              <a:t> A.B. Baloch, Said </a:t>
            </a:r>
            <a:r>
              <a:rPr lang="en-IN" sz="2200" dirty="0" err="1">
                <a:latin typeface="Times New Roman" panose="02020603050405020304" pitchFamily="18" charset="0"/>
                <a:cs typeface="Times New Roman" panose="02020603050405020304" pitchFamily="18" charset="0"/>
              </a:rPr>
              <a:t>Hammat</a:t>
            </a:r>
            <a:r>
              <a:rPr lang="en-IN" sz="2200" dirty="0">
                <a:latin typeface="Times New Roman" panose="02020603050405020304" pitchFamily="18" charset="0"/>
                <a:cs typeface="Times New Roman" panose="02020603050405020304" pitchFamily="18" charset="0"/>
              </a:rPr>
              <a:t>, Benjamin Figgis, </a:t>
            </a:r>
            <a:r>
              <a:rPr lang="en-IN" sz="2200" dirty="0" err="1">
                <a:latin typeface="Times New Roman" panose="02020603050405020304" pitchFamily="18" charset="0"/>
                <a:cs typeface="Times New Roman" panose="02020603050405020304" pitchFamily="18" charset="0"/>
              </a:rPr>
              <a:t>Fahhad</a:t>
            </a:r>
            <a:r>
              <a:rPr lang="en-IN" sz="2200" dirty="0">
                <a:latin typeface="Times New Roman" panose="02020603050405020304" pitchFamily="18" charset="0"/>
                <a:cs typeface="Times New Roman" panose="02020603050405020304" pitchFamily="18" charset="0"/>
              </a:rPr>
              <a:t> H. Alharbi, </a:t>
            </a:r>
            <a:r>
              <a:rPr lang="en-IN" sz="2200" dirty="0" err="1">
                <a:latin typeface="Times New Roman" panose="02020603050405020304" pitchFamily="18" charset="0"/>
                <a:cs typeface="Times New Roman" panose="02020603050405020304" pitchFamily="18" charset="0"/>
              </a:rPr>
              <a:t>Nouar</a:t>
            </a:r>
            <a:r>
              <a:rPr lang="en-IN" sz="2200" dirty="0">
                <a:latin typeface="Times New Roman" panose="02020603050405020304" pitchFamily="18" charset="0"/>
                <a:cs typeface="Times New Roman" panose="02020603050405020304" pitchFamily="18" charset="0"/>
              </a:rPr>
              <a:t> </a:t>
            </a:r>
            <a:r>
              <a:rPr lang="en-IN" sz="2200" dirty="0" err="1">
                <a:latin typeface="Times New Roman" panose="02020603050405020304" pitchFamily="18" charset="0"/>
                <a:cs typeface="Times New Roman" panose="02020603050405020304" pitchFamily="18" charset="0"/>
              </a:rPr>
              <a:t>Tabet</a:t>
            </a:r>
            <a:r>
              <a:rPr lang="en-IN" sz="2200" dirty="0">
                <a:latin typeface="Times New Roman" panose="02020603050405020304" pitchFamily="18" charset="0"/>
                <a:cs typeface="Times New Roman" panose="02020603050405020304" pitchFamily="18" charset="0"/>
              </a:rPr>
              <a:t>, “In-field characterization of key performance parameters for bifacial photovoltaic installation in a desert climate”, Renewable Energy, 159 (2020) 50-63. </a:t>
            </a:r>
          </a:p>
          <a:p>
            <a:pPr algn="just"/>
            <a:r>
              <a:rPr lang="en-IN" sz="2200" dirty="0" err="1">
                <a:latin typeface="Times New Roman" panose="02020603050405020304" pitchFamily="18" charset="0"/>
                <a:cs typeface="Times New Roman" panose="02020603050405020304" pitchFamily="18" charset="0"/>
              </a:rPr>
              <a:t>Wenhao</a:t>
            </a:r>
            <a:r>
              <a:rPr lang="en-IN" sz="2200" dirty="0">
                <a:latin typeface="Times New Roman" panose="02020603050405020304" pitchFamily="18" charset="0"/>
                <a:cs typeface="Times New Roman" panose="02020603050405020304" pitchFamily="18" charset="0"/>
              </a:rPr>
              <a:t> Chena, </a:t>
            </a:r>
            <a:r>
              <a:rPr lang="en-IN" sz="2200" dirty="0" err="1">
                <a:latin typeface="Times New Roman" panose="02020603050405020304" pitchFamily="18" charset="0"/>
                <a:cs typeface="Times New Roman" panose="02020603050405020304" pitchFamily="18" charset="0"/>
              </a:rPr>
              <a:t>Renzhong</a:t>
            </a:r>
            <a:r>
              <a:rPr lang="en-IN" sz="2200" dirty="0">
                <a:latin typeface="Times New Roman" panose="02020603050405020304" pitchFamily="18" charset="0"/>
                <a:cs typeface="Times New Roman" panose="02020603050405020304" pitchFamily="18" charset="0"/>
              </a:rPr>
              <a:t> </a:t>
            </a:r>
            <a:r>
              <a:rPr lang="en-IN" sz="2200" dirty="0" err="1">
                <a:latin typeface="Times New Roman" panose="02020603050405020304" pitchFamily="18" charset="0"/>
                <a:cs typeface="Times New Roman" panose="02020603050405020304" pitchFamily="18" charset="0"/>
              </a:rPr>
              <a:t>Liub</a:t>
            </a:r>
            <a:r>
              <a:rPr lang="en-IN" sz="2200" dirty="0">
                <a:latin typeface="Times New Roman" panose="02020603050405020304" pitchFamily="18" charset="0"/>
                <a:cs typeface="Times New Roman" panose="02020603050405020304" pitchFamily="18" charset="0"/>
              </a:rPr>
              <a:t>, </a:t>
            </a:r>
            <a:r>
              <a:rPr lang="en-IN" sz="2200" dirty="0" err="1">
                <a:latin typeface="Times New Roman" panose="02020603050405020304" pitchFamily="18" charset="0"/>
                <a:cs typeface="Times New Roman" panose="02020603050405020304" pitchFamily="18" charset="0"/>
              </a:rPr>
              <a:t>Qingguo</a:t>
            </a:r>
            <a:r>
              <a:rPr lang="en-IN" sz="2200" dirty="0">
                <a:latin typeface="Times New Roman" panose="02020603050405020304" pitchFamily="18" charset="0"/>
                <a:cs typeface="Times New Roman" panose="02020603050405020304" pitchFamily="18" charset="0"/>
              </a:rPr>
              <a:t> </a:t>
            </a:r>
            <a:r>
              <a:rPr lang="en-IN" sz="2200" dirty="0" err="1">
                <a:latin typeface="Times New Roman" panose="02020603050405020304" pitchFamily="18" charset="0"/>
                <a:cs typeface="Times New Roman" panose="02020603050405020304" pitchFamily="18" charset="0"/>
              </a:rPr>
              <a:t>Zenga</a:t>
            </a:r>
            <a:r>
              <a:rPr lang="en-IN" sz="2200" dirty="0">
                <a:latin typeface="Times New Roman" panose="02020603050405020304" pitchFamily="18" charset="0"/>
                <a:cs typeface="Times New Roman" panose="02020603050405020304" pitchFamily="18" charset="0"/>
              </a:rPr>
              <a:t>, Lang </a:t>
            </a:r>
            <a:r>
              <a:rPr lang="en-IN" sz="2200" dirty="0" err="1">
                <a:latin typeface="Times New Roman" panose="02020603050405020304" pitchFamily="18" charset="0"/>
                <a:cs typeface="Times New Roman" panose="02020603050405020304" pitchFamily="18" charset="0"/>
              </a:rPr>
              <a:t>Zhoua</a:t>
            </a:r>
            <a:r>
              <a:rPr lang="en-IN" sz="2200" dirty="0">
                <a:latin typeface="Times New Roman" panose="02020603050405020304" pitchFamily="18" charset="0"/>
                <a:cs typeface="Times New Roman" panose="02020603050405020304" pitchFamily="18" charset="0"/>
              </a:rPr>
              <a:t>, “Low cost </a:t>
            </a:r>
            <a:r>
              <a:rPr lang="en-IN" sz="2200" dirty="0" err="1">
                <a:latin typeface="Times New Roman" panose="02020603050405020304" pitchFamily="18" charset="0"/>
                <a:cs typeface="Times New Roman" panose="02020603050405020304" pitchFamily="18" charset="0"/>
              </a:rPr>
              <a:t>multicrystalline</a:t>
            </a:r>
            <a:r>
              <a:rPr lang="en-IN" sz="2200" dirty="0">
                <a:latin typeface="Times New Roman" panose="02020603050405020304" pitchFamily="18" charset="0"/>
                <a:cs typeface="Times New Roman" panose="02020603050405020304" pitchFamily="18" charset="0"/>
              </a:rPr>
              <a:t> bifacial PERC solar cells – Fabrication and thermal improvement”, Solar Energy, 184 (2019) 508-514.</a:t>
            </a:r>
          </a:p>
          <a:p>
            <a:pPr algn="just"/>
            <a:r>
              <a:rPr lang="en-IN" sz="2200" dirty="0">
                <a:latin typeface="Times New Roman" panose="02020603050405020304" pitchFamily="18" charset="0"/>
                <a:cs typeface="Times New Roman" panose="02020603050405020304" pitchFamily="18" charset="0"/>
              </a:rPr>
              <a:t>Gu, </a:t>
            </a:r>
            <a:r>
              <a:rPr lang="en-IN" sz="2200" dirty="0" err="1">
                <a:latin typeface="Times New Roman" panose="02020603050405020304" pitchFamily="18" charset="0"/>
                <a:cs typeface="Times New Roman" panose="02020603050405020304" pitchFamily="18" charset="0"/>
              </a:rPr>
              <a:t>Wenbo</a:t>
            </a:r>
            <a:r>
              <a:rPr lang="en-IN" sz="2200" dirty="0">
                <a:latin typeface="Times New Roman" panose="02020603050405020304" pitchFamily="18" charset="0"/>
                <a:cs typeface="Times New Roman" panose="02020603050405020304" pitchFamily="18" charset="0"/>
              </a:rPr>
              <a:t>, Tao Ma, Meng Li, Lu Shen, and </a:t>
            </a:r>
            <a:r>
              <a:rPr lang="en-IN" sz="2200" dirty="0" err="1">
                <a:latin typeface="Times New Roman" panose="02020603050405020304" pitchFamily="18" charset="0"/>
                <a:cs typeface="Times New Roman" panose="02020603050405020304" pitchFamily="18" charset="0"/>
              </a:rPr>
              <a:t>Yijie</a:t>
            </a:r>
            <a:r>
              <a:rPr lang="en-IN" sz="2200" dirty="0">
                <a:latin typeface="Times New Roman" panose="02020603050405020304" pitchFamily="18" charset="0"/>
                <a:cs typeface="Times New Roman" panose="02020603050405020304" pitchFamily="18" charset="0"/>
              </a:rPr>
              <a:t> Zhang. "A coupled optical-electrical-thermal model of the bifacial photovoltaic module." Applied Energy 258 (2020): 114075.</a:t>
            </a:r>
          </a:p>
          <a:p>
            <a:pPr marL="0" indent="0" algn="just">
              <a:buNone/>
            </a:pPr>
            <a:endParaRPr lang="en-IN" sz="2400" dirty="0"/>
          </a:p>
        </p:txBody>
      </p:sp>
    </p:spTree>
    <p:extLst>
      <p:ext uri="{BB962C8B-B14F-4D97-AF65-F5344CB8AC3E}">
        <p14:creationId xmlns:p14="http://schemas.microsoft.com/office/powerpoint/2010/main" val="1210404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67649-F7AC-4D10-9A29-F6DBCF733379}"/>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7F3C15C0-3041-4F83-BB5B-A77CD6A596D3}"/>
              </a:ext>
            </a:extLst>
          </p:cNvPr>
          <p:cNvSpPr>
            <a:spLocks noGrp="1"/>
          </p:cNvSpPr>
          <p:nvPr>
            <p:ph idx="1"/>
          </p:nvPr>
        </p:nvSpPr>
        <p:spPr/>
        <p:txBody>
          <a:bodyPr>
            <a:normAutofit/>
          </a:bodyPr>
          <a:lstStyle/>
          <a:p>
            <a:pPr algn="just"/>
            <a:r>
              <a:rPr lang="en-IN" sz="2400" dirty="0">
                <a:latin typeface="Times New Roman" panose="02020603050405020304" pitchFamily="18" charset="0"/>
                <a:cs typeface="Times New Roman" panose="02020603050405020304" pitchFamily="18" charset="0"/>
              </a:rPr>
              <a:t>To develop a prototype of Bifacial photovoltaic system with optimized performance conditions for the heights at 1 meter and 1.5 meter.</a:t>
            </a:r>
          </a:p>
          <a:p>
            <a:pPr algn="just"/>
            <a:r>
              <a:rPr lang="en-IN" sz="2400" dirty="0">
                <a:latin typeface="Times New Roman" panose="02020603050405020304" pitchFamily="18" charset="0"/>
                <a:cs typeface="Times New Roman" panose="02020603050405020304" pitchFamily="18" charset="0"/>
              </a:rPr>
              <a:t>To Mathematically solve and get the results for the same setup models.</a:t>
            </a:r>
          </a:p>
          <a:p>
            <a:pPr algn="just"/>
            <a:r>
              <a:rPr lang="en-IN" sz="2400" dirty="0">
                <a:latin typeface="Times New Roman" panose="02020603050405020304" pitchFamily="18" charset="0"/>
                <a:cs typeface="Times New Roman" panose="02020603050405020304" pitchFamily="18" charset="0"/>
              </a:rPr>
              <a:t>To simulate an system for a given power rating and find the efficiency and output.</a:t>
            </a:r>
          </a:p>
          <a:p>
            <a:pPr algn="just"/>
            <a:r>
              <a:rPr lang="en-IN" sz="2400" dirty="0">
                <a:latin typeface="Times New Roman" panose="02020603050405020304" pitchFamily="18" charset="0"/>
                <a:cs typeface="Times New Roman" panose="02020603050405020304" pitchFamily="18" charset="0"/>
              </a:rPr>
              <a:t>To compare the performance parameter between the simulation and theoretical model.</a:t>
            </a:r>
          </a:p>
          <a:p>
            <a:pPr algn="just"/>
            <a:r>
              <a:rPr lang="en-IN" sz="2400" dirty="0">
                <a:latin typeface="Times New Roman" panose="02020603050405020304" pitchFamily="18" charset="0"/>
                <a:cs typeface="Times New Roman" panose="02020603050405020304" pitchFamily="18" charset="0"/>
              </a:rPr>
              <a:t>Validate the model according to prototype parameter.</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1180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C318B-EC55-4080-A86D-C5B9531F3C7C}"/>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52742EFA-B9CF-4326-BCCA-72BB7D0DB604}"/>
              </a:ext>
            </a:extLst>
          </p:cNvPr>
          <p:cNvSpPr>
            <a:spLocks noGrp="1"/>
          </p:cNvSpPr>
          <p:nvPr>
            <p:ph idx="1"/>
          </p:nvPr>
        </p:nvSpPr>
        <p:spPr/>
        <p:txBody>
          <a:bodyPr>
            <a:normAutofit/>
          </a:bodyPr>
          <a:lstStyle/>
          <a:p>
            <a:pPr algn="just"/>
            <a:r>
              <a:rPr lang="en-IN" sz="2400" dirty="0">
                <a:latin typeface="Times New Roman" panose="02020603050405020304" pitchFamily="18" charset="0"/>
                <a:cs typeface="Times New Roman" panose="02020603050405020304" pitchFamily="18" charset="0"/>
              </a:rPr>
              <a:t>Construct the system in a viable position and tabulate the values of the given system for 3 days.</a:t>
            </a:r>
          </a:p>
          <a:p>
            <a:pPr algn="just"/>
            <a:r>
              <a:rPr lang="en-IN" sz="2400" dirty="0">
                <a:latin typeface="Times New Roman" panose="02020603050405020304" pitchFamily="18" charset="0"/>
                <a:cs typeface="Times New Roman" panose="02020603050405020304" pitchFamily="18" charset="0"/>
              </a:rPr>
              <a:t>Increase the height of the panel and record the values of the system to get the results for the next 3 days and infer the difference due to height.</a:t>
            </a:r>
          </a:p>
          <a:p>
            <a:pPr algn="just"/>
            <a:r>
              <a:rPr lang="en-IN" sz="2400" dirty="0">
                <a:latin typeface="Times New Roman" panose="02020603050405020304" pitchFamily="18" charset="0"/>
                <a:cs typeface="Times New Roman" panose="02020603050405020304" pitchFamily="18" charset="0"/>
              </a:rPr>
              <a:t>This process is carried out on the mathematical model of the bifacial panel and the performance is compared to that of the actual result.</a:t>
            </a:r>
          </a:p>
          <a:p>
            <a:pPr algn="just"/>
            <a:r>
              <a:rPr lang="en-IN" sz="2400" dirty="0">
                <a:latin typeface="Times New Roman" panose="02020603050405020304" pitchFamily="18" charset="0"/>
                <a:cs typeface="Times New Roman" panose="02020603050405020304" pitchFamily="18" charset="0"/>
              </a:rPr>
              <a:t>The simulation for a full system is carried out and the best conditions for the real world is selected from the simulation.</a:t>
            </a:r>
          </a:p>
          <a:p>
            <a:pPr algn="just"/>
            <a:r>
              <a:rPr lang="en-IN" sz="2400" dirty="0">
                <a:latin typeface="Times New Roman" panose="02020603050405020304" pitchFamily="18" charset="0"/>
                <a:cs typeface="Times New Roman" panose="02020603050405020304" pitchFamily="18" charset="0"/>
              </a:rPr>
              <a:t>Comparative study is done for the systems and analysed.</a:t>
            </a:r>
          </a:p>
        </p:txBody>
      </p:sp>
    </p:spTree>
    <p:extLst>
      <p:ext uri="{BB962C8B-B14F-4D97-AF65-F5344CB8AC3E}">
        <p14:creationId xmlns:p14="http://schemas.microsoft.com/office/powerpoint/2010/main" val="3359524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F9748-5AF2-4D8C-B416-3A75C803DB53}"/>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Model Specifications</a:t>
            </a:r>
          </a:p>
        </p:txBody>
      </p:sp>
      <p:graphicFrame>
        <p:nvGraphicFramePr>
          <p:cNvPr id="5" name="Table 5">
            <a:extLst>
              <a:ext uri="{FF2B5EF4-FFF2-40B4-BE49-F238E27FC236}">
                <a16:creationId xmlns:a16="http://schemas.microsoft.com/office/drawing/2014/main" id="{60689CC3-0A84-4E66-8A00-BBB41BCF240A}"/>
              </a:ext>
            </a:extLst>
          </p:cNvPr>
          <p:cNvGraphicFramePr>
            <a:graphicFrameLocks noGrp="1"/>
          </p:cNvGraphicFramePr>
          <p:nvPr>
            <p:ph idx="1"/>
            <p:extLst>
              <p:ext uri="{D42A27DB-BD31-4B8C-83A1-F6EECF244321}">
                <p14:modId xmlns:p14="http://schemas.microsoft.com/office/powerpoint/2010/main" val="2186639077"/>
              </p:ext>
            </p:extLst>
          </p:nvPr>
        </p:nvGraphicFramePr>
        <p:xfrm>
          <a:off x="838200" y="1825625"/>
          <a:ext cx="10515600" cy="3716655"/>
        </p:xfrm>
        <a:graphic>
          <a:graphicData uri="http://schemas.openxmlformats.org/drawingml/2006/table">
            <a:tbl>
              <a:tblPr firstRow="1" bandRow="1">
                <a:tableStyleId>{073A0DAA-6AF3-43AB-8588-CEC1D06C72B9}</a:tableStyleId>
              </a:tblPr>
              <a:tblGrid>
                <a:gridCol w="5257800">
                  <a:extLst>
                    <a:ext uri="{9D8B030D-6E8A-4147-A177-3AD203B41FA5}">
                      <a16:colId xmlns:a16="http://schemas.microsoft.com/office/drawing/2014/main" val="426680738"/>
                    </a:ext>
                  </a:extLst>
                </a:gridCol>
                <a:gridCol w="5257800">
                  <a:extLst>
                    <a:ext uri="{9D8B030D-6E8A-4147-A177-3AD203B41FA5}">
                      <a16:colId xmlns:a16="http://schemas.microsoft.com/office/drawing/2014/main" val="1321495296"/>
                    </a:ext>
                  </a:extLst>
                </a:gridCol>
              </a:tblGrid>
              <a:tr h="379095">
                <a:tc>
                  <a:txBody>
                    <a:bodyPr/>
                    <a:lstStyle/>
                    <a:p>
                      <a:pPr algn="ctr"/>
                      <a:r>
                        <a:rPr lang="en-IN" b="1" u="none" dirty="0">
                          <a:latin typeface="Times New Roman" panose="02020603050405020304" pitchFamily="18" charset="0"/>
                          <a:cs typeface="Times New Roman" panose="02020603050405020304" pitchFamily="18" charset="0"/>
                        </a:rPr>
                        <a:t>Module</a:t>
                      </a:r>
                    </a:p>
                  </a:txBody>
                  <a:tcPr>
                    <a:solidFill>
                      <a:schemeClr val="bg2">
                        <a:lumMod val="75000"/>
                      </a:schemeClr>
                    </a:solidFill>
                  </a:tcPr>
                </a:tc>
                <a:tc>
                  <a:txBody>
                    <a:bodyPr/>
                    <a:lstStyle/>
                    <a:p>
                      <a:pPr algn="ctr"/>
                      <a:r>
                        <a:rPr lang="en-IN" b="1" dirty="0">
                          <a:latin typeface="Times New Roman" panose="02020603050405020304" pitchFamily="18" charset="0"/>
                          <a:cs typeface="Times New Roman" panose="02020603050405020304" pitchFamily="18" charset="0"/>
                        </a:rPr>
                        <a:t>195W</a:t>
                      </a:r>
                    </a:p>
                  </a:txBody>
                  <a:tcPr>
                    <a:solidFill>
                      <a:schemeClr val="bg2">
                        <a:lumMod val="75000"/>
                      </a:schemeClr>
                    </a:solidFill>
                  </a:tcPr>
                </a:tc>
                <a:extLst>
                  <a:ext uri="{0D108BD9-81ED-4DB2-BD59-A6C34878D82A}">
                    <a16:rowId xmlns:a16="http://schemas.microsoft.com/office/drawing/2014/main" val="3127370330"/>
                  </a:ext>
                </a:extLst>
              </a:tr>
              <a:tr h="370840">
                <a:tc>
                  <a:txBody>
                    <a:bodyPr/>
                    <a:lstStyle/>
                    <a:p>
                      <a:pPr algn="ctr"/>
                      <a:r>
                        <a:rPr lang="en-IN" dirty="0"/>
                        <a:t>Irradiance (</a:t>
                      </a:r>
                      <a:r>
                        <a:rPr lang="en-IN" dirty="0" err="1"/>
                        <a:t>mW</a:t>
                      </a:r>
                      <a:r>
                        <a:rPr lang="en-IN" dirty="0"/>
                        <a:t>/cm²)</a:t>
                      </a:r>
                    </a:p>
                  </a:txBody>
                  <a:tcPr/>
                </a:tc>
                <a:tc>
                  <a:txBody>
                    <a:bodyPr/>
                    <a:lstStyle/>
                    <a:p>
                      <a:pPr algn="ctr"/>
                      <a:r>
                        <a:rPr lang="en-IN" dirty="0"/>
                        <a:t>100</a:t>
                      </a:r>
                    </a:p>
                  </a:txBody>
                  <a:tcPr/>
                </a:tc>
                <a:extLst>
                  <a:ext uri="{0D108BD9-81ED-4DB2-BD59-A6C34878D82A}">
                    <a16:rowId xmlns:a16="http://schemas.microsoft.com/office/drawing/2014/main" val="986801468"/>
                  </a:ext>
                </a:extLst>
              </a:tr>
              <a:tr h="370840">
                <a:tc>
                  <a:txBody>
                    <a:bodyPr/>
                    <a:lstStyle/>
                    <a:p>
                      <a:pPr algn="ctr"/>
                      <a:r>
                        <a:rPr lang="en-IN" dirty="0" err="1"/>
                        <a:t>Vmp</a:t>
                      </a:r>
                      <a:r>
                        <a:rPr lang="en-IN" dirty="0"/>
                        <a:t> (V)</a:t>
                      </a:r>
                    </a:p>
                  </a:txBody>
                  <a:tcPr/>
                </a:tc>
                <a:tc>
                  <a:txBody>
                    <a:bodyPr/>
                    <a:lstStyle/>
                    <a:p>
                      <a:pPr algn="ctr"/>
                      <a:r>
                        <a:rPr lang="en-IN" dirty="0"/>
                        <a:t>20.295</a:t>
                      </a:r>
                    </a:p>
                  </a:txBody>
                  <a:tcPr/>
                </a:tc>
                <a:extLst>
                  <a:ext uri="{0D108BD9-81ED-4DB2-BD59-A6C34878D82A}">
                    <a16:rowId xmlns:a16="http://schemas.microsoft.com/office/drawing/2014/main" val="3053713031"/>
                  </a:ext>
                </a:extLst>
              </a:tr>
              <a:tr h="370840">
                <a:tc>
                  <a:txBody>
                    <a:bodyPr/>
                    <a:lstStyle/>
                    <a:p>
                      <a:pPr algn="ctr"/>
                      <a:r>
                        <a:rPr lang="en-IN" dirty="0" err="1"/>
                        <a:t>Voc</a:t>
                      </a:r>
                      <a:r>
                        <a:rPr lang="en-IN" dirty="0"/>
                        <a:t> (V)</a:t>
                      </a:r>
                    </a:p>
                  </a:txBody>
                  <a:tcPr/>
                </a:tc>
                <a:tc>
                  <a:txBody>
                    <a:bodyPr/>
                    <a:lstStyle/>
                    <a:p>
                      <a:pPr algn="ctr"/>
                      <a:r>
                        <a:rPr lang="en-IN" dirty="0"/>
                        <a:t>24.3804</a:t>
                      </a:r>
                    </a:p>
                  </a:txBody>
                  <a:tcPr/>
                </a:tc>
                <a:extLst>
                  <a:ext uri="{0D108BD9-81ED-4DB2-BD59-A6C34878D82A}">
                    <a16:rowId xmlns:a16="http://schemas.microsoft.com/office/drawing/2014/main" val="1201298487"/>
                  </a:ext>
                </a:extLst>
              </a:tr>
              <a:tr h="370840">
                <a:tc>
                  <a:txBody>
                    <a:bodyPr/>
                    <a:lstStyle/>
                    <a:p>
                      <a:pPr algn="ctr"/>
                      <a:r>
                        <a:rPr lang="en-IN" dirty="0"/>
                        <a:t>F.F </a:t>
                      </a:r>
                    </a:p>
                  </a:txBody>
                  <a:tcPr/>
                </a:tc>
                <a:tc>
                  <a:txBody>
                    <a:bodyPr/>
                    <a:lstStyle/>
                    <a:p>
                      <a:pPr algn="ctr"/>
                      <a:r>
                        <a:rPr lang="en-IN" dirty="0"/>
                        <a:t>79.24</a:t>
                      </a:r>
                    </a:p>
                  </a:txBody>
                  <a:tcPr/>
                </a:tc>
                <a:extLst>
                  <a:ext uri="{0D108BD9-81ED-4DB2-BD59-A6C34878D82A}">
                    <a16:rowId xmlns:a16="http://schemas.microsoft.com/office/drawing/2014/main" val="921243781"/>
                  </a:ext>
                </a:extLst>
              </a:tr>
              <a:tr h="370840">
                <a:tc>
                  <a:txBody>
                    <a:bodyPr/>
                    <a:lstStyle/>
                    <a:p>
                      <a:pPr algn="ctr"/>
                      <a:r>
                        <a:rPr lang="en-IN" dirty="0"/>
                        <a:t>Model Area (cm²)</a:t>
                      </a:r>
                    </a:p>
                  </a:txBody>
                  <a:tcPr/>
                </a:tc>
                <a:tc>
                  <a:txBody>
                    <a:bodyPr/>
                    <a:lstStyle/>
                    <a:p>
                      <a:pPr algn="ctr"/>
                      <a:r>
                        <a:rPr lang="en-IN" dirty="0"/>
                        <a:t>9875.25</a:t>
                      </a:r>
                    </a:p>
                  </a:txBody>
                  <a:tcPr/>
                </a:tc>
                <a:extLst>
                  <a:ext uri="{0D108BD9-81ED-4DB2-BD59-A6C34878D82A}">
                    <a16:rowId xmlns:a16="http://schemas.microsoft.com/office/drawing/2014/main" val="2727773687"/>
                  </a:ext>
                </a:extLst>
              </a:tr>
              <a:tr h="370840">
                <a:tc>
                  <a:txBody>
                    <a:bodyPr/>
                    <a:lstStyle/>
                    <a:p>
                      <a:pPr algn="ctr"/>
                      <a:r>
                        <a:rPr lang="en-IN" dirty="0"/>
                        <a:t>Imp (A)</a:t>
                      </a:r>
                    </a:p>
                  </a:txBody>
                  <a:tcPr/>
                </a:tc>
                <a:tc>
                  <a:txBody>
                    <a:bodyPr/>
                    <a:lstStyle/>
                    <a:p>
                      <a:pPr algn="ctr"/>
                      <a:r>
                        <a:rPr lang="en-IN" dirty="0"/>
                        <a:t>9.7611</a:t>
                      </a:r>
                    </a:p>
                  </a:txBody>
                  <a:tcPr/>
                </a:tc>
                <a:extLst>
                  <a:ext uri="{0D108BD9-81ED-4DB2-BD59-A6C34878D82A}">
                    <a16:rowId xmlns:a16="http://schemas.microsoft.com/office/drawing/2014/main" val="3640056380"/>
                  </a:ext>
                </a:extLst>
              </a:tr>
              <a:tr h="370840">
                <a:tc>
                  <a:txBody>
                    <a:bodyPr/>
                    <a:lstStyle/>
                    <a:p>
                      <a:pPr algn="ctr"/>
                      <a:r>
                        <a:rPr lang="en-IN" dirty="0" err="1"/>
                        <a:t>Isc</a:t>
                      </a:r>
                      <a:r>
                        <a:rPr lang="en-IN" dirty="0"/>
                        <a:t> (A)</a:t>
                      </a:r>
                    </a:p>
                  </a:txBody>
                  <a:tcPr/>
                </a:tc>
                <a:tc>
                  <a:txBody>
                    <a:bodyPr/>
                    <a:lstStyle/>
                    <a:p>
                      <a:pPr algn="ctr"/>
                      <a:r>
                        <a:rPr lang="en-IN" dirty="0"/>
                        <a:t>10.2541</a:t>
                      </a:r>
                    </a:p>
                  </a:txBody>
                  <a:tcPr/>
                </a:tc>
                <a:extLst>
                  <a:ext uri="{0D108BD9-81ED-4DB2-BD59-A6C34878D82A}">
                    <a16:rowId xmlns:a16="http://schemas.microsoft.com/office/drawing/2014/main" val="81805817"/>
                  </a:ext>
                </a:extLst>
              </a:tr>
              <a:tr h="370840">
                <a:tc>
                  <a:txBody>
                    <a:bodyPr/>
                    <a:lstStyle/>
                    <a:p>
                      <a:pPr algn="ctr"/>
                      <a:r>
                        <a:rPr lang="en-IN" dirty="0" err="1"/>
                        <a:t>Pmp</a:t>
                      </a:r>
                      <a:r>
                        <a:rPr lang="en-IN" dirty="0"/>
                        <a:t> (W)</a:t>
                      </a:r>
                    </a:p>
                  </a:txBody>
                  <a:tcPr/>
                </a:tc>
                <a:tc>
                  <a:txBody>
                    <a:bodyPr/>
                    <a:lstStyle/>
                    <a:p>
                      <a:pPr algn="ctr"/>
                      <a:r>
                        <a:rPr lang="en-IN" dirty="0"/>
                        <a:t>198.1019</a:t>
                      </a:r>
                    </a:p>
                  </a:txBody>
                  <a:tcPr/>
                </a:tc>
                <a:extLst>
                  <a:ext uri="{0D108BD9-81ED-4DB2-BD59-A6C34878D82A}">
                    <a16:rowId xmlns:a16="http://schemas.microsoft.com/office/drawing/2014/main" val="3863384960"/>
                  </a:ext>
                </a:extLst>
              </a:tr>
              <a:tr h="370840">
                <a:tc>
                  <a:txBody>
                    <a:bodyPr/>
                    <a:lstStyle/>
                    <a:p>
                      <a:pPr algn="ctr"/>
                      <a:r>
                        <a:rPr lang="en-IN" dirty="0"/>
                        <a:t>Module efficiency (%) </a:t>
                      </a:r>
                    </a:p>
                  </a:txBody>
                  <a:tcPr/>
                </a:tc>
                <a:tc>
                  <a:txBody>
                    <a:bodyPr/>
                    <a:lstStyle/>
                    <a:p>
                      <a:pPr algn="ctr"/>
                      <a:r>
                        <a:rPr lang="en-IN" dirty="0"/>
                        <a:t>20.56</a:t>
                      </a:r>
                    </a:p>
                  </a:txBody>
                  <a:tcPr/>
                </a:tc>
                <a:extLst>
                  <a:ext uri="{0D108BD9-81ED-4DB2-BD59-A6C34878D82A}">
                    <a16:rowId xmlns:a16="http://schemas.microsoft.com/office/drawing/2014/main" val="2141629806"/>
                  </a:ext>
                </a:extLst>
              </a:tr>
            </a:tbl>
          </a:graphicData>
        </a:graphic>
      </p:graphicFrame>
    </p:spTree>
    <p:extLst>
      <p:ext uri="{BB962C8B-B14F-4D97-AF65-F5344CB8AC3E}">
        <p14:creationId xmlns:p14="http://schemas.microsoft.com/office/powerpoint/2010/main" val="3805339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F9748-5AF2-4D8C-B416-3A75C803DB53}"/>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Project Setup (Solar panel)</a:t>
            </a:r>
          </a:p>
        </p:txBody>
      </p:sp>
      <p:pic>
        <p:nvPicPr>
          <p:cNvPr id="8" name="Content Placeholder 7">
            <a:extLst>
              <a:ext uri="{FF2B5EF4-FFF2-40B4-BE49-F238E27FC236}">
                <a16:creationId xmlns:a16="http://schemas.microsoft.com/office/drawing/2014/main" id="{F742FA44-2745-4833-8646-278B8CEBE26D}"/>
              </a:ext>
            </a:extLst>
          </p:cNvPr>
          <p:cNvPicPr>
            <a:picLocks noGrp="1" noChangeAspect="1"/>
          </p:cNvPicPr>
          <p:nvPr>
            <p:ph idx="1"/>
          </p:nvPr>
        </p:nvPicPr>
        <p:blipFill>
          <a:blip r:embed="rId2"/>
          <a:stretch>
            <a:fillRect/>
          </a:stretch>
        </p:blipFill>
        <p:spPr>
          <a:xfrm>
            <a:off x="1163786" y="1690688"/>
            <a:ext cx="2447627" cy="4351338"/>
          </a:xfrm>
          <a:prstGeom prst="rect">
            <a:avLst/>
          </a:prstGeom>
        </p:spPr>
      </p:pic>
      <p:pic>
        <p:nvPicPr>
          <p:cNvPr id="10" name="Picture 9">
            <a:extLst>
              <a:ext uri="{FF2B5EF4-FFF2-40B4-BE49-F238E27FC236}">
                <a16:creationId xmlns:a16="http://schemas.microsoft.com/office/drawing/2014/main" id="{505970B3-07C2-461C-AB3C-9DF50591E921}"/>
              </a:ext>
            </a:extLst>
          </p:cNvPr>
          <p:cNvPicPr>
            <a:picLocks noChangeAspect="1"/>
          </p:cNvPicPr>
          <p:nvPr/>
        </p:nvPicPr>
        <p:blipFill>
          <a:blip r:embed="rId3"/>
          <a:stretch>
            <a:fillRect/>
          </a:stretch>
        </p:blipFill>
        <p:spPr>
          <a:xfrm>
            <a:off x="4711697" y="1690687"/>
            <a:ext cx="2447627" cy="4351337"/>
          </a:xfrm>
          <a:prstGeom prst="rect">
            <a:avLst/>
          </a:prstGeom>
        </p:spPr>
      </p:pic>
      <p:pic>
        <p:nvPicPr>
          <p:cNvPr id="12" name="Picture 11">
            <a:extLst>
              <a:ext uri="{FF2B5EF4-FFF2-40B4-BE49-F238E27FC236}">
                <a16:creationId xmlns:a16="http://schemas.microsoft.com/office/drawing/2014/main" id="{84FCD51D-E7AB-442E-A218-0A06E1D7653A}"/>
              </a:ext>
            </a:extLst>
          </p:cNvPr>
          <p:cNvPicPr>
            <a:picLocks noChangeAspect="1"/>
          </p:cNvPicPr>
          <p:nvPr/>
        </p:nvPicPr>
        <p:blipFill>
          <a:blip r:embed="rId4"/>
          <a:stretch>
            <a:fillRect/>
          </a:stretch>
        </p:blipFill>
        <p:spPr>
          <a:xfrm>
            <a:off x="8259609" y="1690687"/>
            <a:ext cx="2447627" cy="4351337"/>
          </a:xfrm>
          <a:prstGeom prst="rect">
            <a:avLst/>
          </a:prstGeom>
        </p:spPr>
      </p:pic>
      <p:sp>
        <p:nvSpPr>
          <p:cNvPr id="13" name="TextBox 12">
            <a:extLst>
              <a:ext uri="{FF2B5EF4-FFF2-40B4-BE49-F238E27FC236}">
                <a16:creationId xmlns:a16="http://schemas.microsoft.com/office/drawing/2014/main" id="{A7E52AF2-D8C1-416C-B7BF-A122AFD0FBEC}"/>
              </a:ext>
            </a:extLst>
          </p:cNvPr>
          <p:cNvSpPr txBox="1"/>
          <p:nvPr/>
        </p:nvSpPr>
        <p:spPr>
          <a:xfrm>
            <a:off x="1371600" y="6177280"/>
            <a:ext cx="2042160"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FRONT SIDE</a:t>
            </a:r>
          </a:p>
        </p:txBody>
      </p:sp>
      <p:sp>
        <p:nvSpPr>
          <p:cNvPr id="15" name="TextBox 14">
            <a:extLst>
              <a:ext uri="{FF2B5EF4-FFF2-40B4-BE49-F238E27FC236}">
                <a16:creationId xmlns:a16="http://schemas.microsoft.com/office/drawing/2014/main" id="{F542FF4E-ADF0-4F5F-A1C5-9981E3A8CB5A}"/>
              </a:ext>
            </a:extLst>
          </p:cNvPr>
          <p:cNvSpPr txBox="1"/>
          <p:nvPr/>
        </p:nvSpPr>
        <p:spPr>
          <a:xfrm>
            <a:off x="4531360" y="6177280"/>
            <a:ext cx="2664463"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REAR SIDE</a:t>
            </a:r>
          </a:p>
        </p:txBody>
      </p:sp>
      <p:sp>
        <p:nvSpPr>
          <p:cNvPr id="16" name="TextBox 15">
            <a:extLst>
              <a:ext uri="{FF2B5EF4-FFF2-40B4-BE49-F238E27FC236}">
                <a16:creationId xmlns:a16="http://schemas.microsoft.com/office/drawing/2014/main" id="{9CACDD4E-CD79-4906-BB42-824876CDA6F6}"/>
              </a:ext>
            </a:extLst>
          </p:cNvPr>
          <p:cNvSpPr txBox="1"/>
          <p:nvPr/>
        </p:nvSpPr>
        <p:spPr>
          <a:xfrm>
            <a:off x="8493760" y="6177280"/>
            <a:ext cx="2326640" cy="646331"/>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MODULE CLOSE-UP</a:t>
            </a:r>
          </a:p>
        </p:txBody>
      </p:sp>
    </p:spTree>
    <p:extLst>
      <p:ext uri="{BB962C8B-B14F-4D97-AF65-F5344CB8AC3E}">
        <p14:creationId xmlns:p14="http://schemas.microsoft.com/office/powerpoint/2010/main" val="977571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2E4C6-E815-48F4-AB29-888F81C41C6E}"/>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Project Setup (Instruments)</a:t>
            </a:r>
          </a:p>
        </p:txBody>
      </p:sp>
      <p:pic>
        <p:nvPicPr>
          <p:cNvPr id="2050" name="Picture 2" descr="Pakheng Rx24 2 Ohm 200 Watt 200w Wirewound Aluminum Resistor - Buy Resistor  2 Ohm 200w,Rx24 200w Resistor,Rx24 200 Watt Resistor Product on Alibaba.com">
            <a:extLst>
              <a:ext uri="{FF2B5EF4-FFF2-40B4-BE49-F238E27FC236}">
                <a16:creationId xmlns:a16="http://schemas.microsoft.com/office/drawing/2014/main" id="{9D5F8AF3-A3F9-41A1-9ED6-0D69FC424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85892"/>
            <a:ext cx="3046416" cy="30464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3A1514-FDEC-47A8-9EBC-C38DB2D8F84D}"/>
              </a:ext>
            </a:extLst>
          </p:cNvPr>
          <p:cNvSpPr txBox="1"/>
          <p:nvPr/>
        </p:nvSpPr>
        <p:spPr>
          <a:xfrm>
            <a:off x="838200" y="1607165"/>
            <a:ext cx="3149600" cy="1323439"/>
          </a:xfrm>
          <a:prstGeom prst="rect">
            <a:avLst/>
          </a:prstGeom>
          <a:noFill/>
        </p:spPr>
        <p:txBody>
          <a:bodyPr wrap="square" rtlCol="0">
            <a:spAutoFit/>
          </a:bodyPr>
          <a:lstStyle/>
          <a:p>
            <a:r>
              <a:rPr lang="pt-BR" sz="2000" dirty="0">
                <a:latin typeface="Times New Roman" panose="02020603050405020304" pitchFamily="18" charset="0"/>
                <a:cs typeface="Times New Roman" panose="02020603050405020304" pitchFamily="18" charset="0"/>
              </a:rPr>
              <a:t>R= V/I = (20.295/9.7611) = 2.097 ohms </a:t>
            </a:r>
          </a:p>
          <a:p>
            <a:endParaRPr lang="pt-BR"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D1E1663-8523-4496-81AF-3072253F3EEB}"/>
              </a:ext>
            </a:extLst>
          </p:cNvPr>
          <p:cNvSpPr txBox="1"/>
          <p:nvPr/>
        </p:nvSpPr>
        <p:spPr>
          <a:xfrm>
            <a:off x="4429760" y="1607165"/>
            <a:ext cx="3535680" cy="70788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Ammeter with at least 20A measurement</a:t>
            </a:r>
          </a:p>
        </p:txBody>
      </p:sp>
      <p:sp>
        <p:nvSpPr>
          <p:cNvPr id="6" name="TextBox 5">
            <a:extLst>
              <a:ext uri="{FF2B5EF4-FFF2-40B4-BE49-F238E27FC236}">
                <a16:creationId xmlns:a16="http://schemas.microsoft.com/office/drawing/2014/main" id="{BA7B0103-062F-4C37-B83F-A05F20E5F10D}"/>
              </a:ext>
            </a:extLst>
          </p:cNvPr>
          <p:cNvSpPr txBox="1"/>
          <p:nvPr/>
        </p:nvSpPr>
        <p:spPr>
          <a:xfrm>
            <a:off x="8829040" y="1607165"/>
            <a:ext cx="2731347" cy="646331"/>
          </a:xfrm>
          <a:prstGeom prst="rect">
            <a:avLst/>
          </a:prstGeom>
          <a:noFill/>
        </p:spPr>
        <p:txBody>
          <a:bodyPr wrap="square" rtlCol="0">
            <a:spAutoFit/>
          </a:bodyPr>
          <a:lstStyle/>
          <a:p>
            <a:r>
              <a:rPr lang="en-IN" dirty="0"/>
              <a:t>Voltmeter with at least 20V measurement</a:t>
            </a:r>
          </a:p>
        </p:txBody>
      </p:sp>
      <p:pic>
        <p:nvPicPr>
          <p:cNvPr id="9" name="Picture 8" descr="Amazon.com: uxcell 85L1 AC 0-50V Rectangle Analog Panel Voltmeter Gauge:  Home Improvement">
            <a:extLst>
              <a:ext uri="{FF2B5EF4-FFF2-40B4-BE49-F238E27FC236}">
                <a16:creationId xmlns:a16="http://schemas.microsoft.com/office/drawing/2014/main" id="{F43A8B9B-8AB4-4C0C-850B-164258506BE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4639" y="2335093"/>
            <a:ext cx="2910203" cy="3011805"/>
          </a:xfrm>
          <a:prstGeom prst="rect">
            <a:avLst/>
          </a:prstGeom>
          <a:noFill/>
          <a:ln>
            <a:noFill/>
          </a:ln>
        </p:spPr>
      </p:pic>
      <p:pic>
        <p:nvPicPr>
          <p:cNvPr id="10" name="Picture 9" descr="Analogue DC ammeter, direct, panel mount, 72×72mm, 20A DC, Direct DC  current meter – Analogue panel meter – Measuring technique – Tracon Electric">
            <a:extLst>
              <a:ext uri="{FF2B5EF4-FFF2-40B4-BE49-F238E27FC236}">
                <a16:creationId xmlns:a16="http://schemas.microsoft.com/office/drawing/2014/main" id="{FF5ADB42-2D43-428D-8A7A-1B4EABA9DCB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656723" y="2335093"/>
            <a:ext cx="2910203" cy="3097215"/>
          </a:xfrm>
          <a:prstGeom prst="rect">
            <a:avLst/>
          </a:prstGeom>
          <a:noFill/>
          <a:ln>
            <a:noFill/>
          </a:ln>
        </p:spPr>
      </p:pic>
    </p:spTree>
    <p:extLst>
      <p:ext uri="{BB962C8B-B14F-4D97-AF65-F5344CB8AC3E}">
        <p14:creationId xmlns:p14="http://schemas.microsoft.com/office/powerpoint/2010/main" val="143473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D4361-5735-489E-85D7-27EA511BFF73}"/>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Project Setup (Support Structure)</a:t>
            </a:r>
            <a:endParaRPr lang="en-IN" dirty="0"/>
          </a:p>
        </p:txBody>
      </p:sp>
      <p:pic>
        <p:nvPicPr>
          <p:cNvPr id="5" name="Content Placeholder 4">
            <a:extLst>
              <a:ext uri="{FF2B5EF4-FFF2-40B4-BE49-F238E27FC236}">
                <a16:creationId xmlns:a16="http://schemas.microsoft.com/office/drawing/2014/main" id="{E3A7815A-4A97-4D9B-A573-58DC3C685A5A}"/>
              </a:ext>
            </a:extLst>
          </p:cNvPr>
          <p:cNvPicPr>
            <a:picLocks noGrp="1" noChangeAspect="1"/>
          </p:cNvPicPr>
          <p:nvPr>
            <p:ph idx="1"/>
          </p:nvPr>
        </p:nvPicPr>
        <p:blipFill>
          <a:blip r:embed="rId2"/>
          <a:stretch>
            <a:fillRect/>
          </a:stretch>
        </p:blipFill>
        <p:spPr>
          <a:xfrm>
            <a:off x="154754" y="1766840"/>
            <a:ext cx="3116766" cy="2483277"/>
          </a:xfrm>
        </p:spPr>
      </p:pic>
      <p:pic>
        <p:nvPicPr>
          <p:cNvPr id="7" name="Picture 6">
            <a:extLst>
              <a:ext uri="{FF2B5EF4-FFF2-40B4-BE49-F238E27FC236}">
                <a16:creationId xmlns:a16="http://schemas.microsoft.com/office/drawing/2014/main" id="{9EC3EA9A-8ACF-4081-88F0-B108E6479A4E}"/>
              </a:ext>
            </a:extLst>
          </p:cNvPr>
          <p:cNvPicPr>
            <a:picLocks noChangeAspect="1"/>
          </p:cNvPicPr>
          <p:nvPr/>
        </p:nvPicPr>
        <p:blipFill>
          <a:blip r:embed="rId3"/>
          <a:stretch>
            <a:fillRect/>
          </a:stretch>
        </p:blipFill>
        <p:spPr>
          <a:xfrm>
            <a:off x="3472265" y="1736497"/>
            <a:ext cx="4597230" cy="2492603"/>
          </a:xfrm>
          <a:prstGeom prst="rect">
            <a:avLst/>
          </a:prstGeom>
        </p:spPr>
      </p:pic>
      <p:pic>
        <p:nvPicPr>
          <p:cNvPr id="11" name="Picture 10">
            <a:extLst>
              <a:ext uri="{FF2B5EF4-FFF2-40B4-BE49-F238E27FC236}">
                <a16:creationId xmlns:a16="http://schemas.microsoft.com/office/drawing/2014/main" id="{39B6249A-F7E8-4C56-93BE-FECA175310F1}"/>
              </a:ext>
            </a:extLst>
          </p:cNvPr>
          <p:cNvPicPr>
            <a:picLocks noChangeAspect="1"/>
          </p:cNvPicPr>
          <p:nvPr/>
        </p:nvPicPr>
        <p:blipFill>
          <a:blip r:embed="rId4"/>
          <a:stretch>
            <a:fillRect/>
          </a:stretch>
        </p:blipFill>
        <p:spPr>
          <a:xfrm>
            <a:off x="8270240" y="1742296"/>
            <a:ext cx="3606800" cy="2507821"/>
          </a:xfrm>
          <a:prstGeom prst="rect">
            <a:avLst/>
          </a:prstGeom>
        </p:spPr>
      </p:pic>
    </p:spTree>
    <p:extLst>
      <p:ext uri="{BB962C8B-B14F-4D97-AF65-F5344CB8AC3E}">
        <p14:creationId xmlns:p14="http://schemas.microsoft.com/office/powerpoint/2010/main" val="8618539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TotalTime>
  <Words>2065</Words>
  <Application>Microsoft Office PowerPoint</Application>
  <PresentationFormat>Widescreen</PresentationFormat>
  <Paragraphs>214</Paragraphs>
  <Slides>35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Cambria Math</vt:lpstr>
      <vt:lpstr>Times New Roman</vt:lpstr>
      <vt:lpstr>Office Theme</vt:lpstr>
      <vt:lpstr>Modelling and Testing of Bifacial solar PV systems T24</vt:lpstr>
      <vt:lpstr>Contents </vt:lpstr>
      <vt:lpstr>Abstract</vt:lpstr>
      <vt:lpstr>Objective</vt:lpstr>
      <vt:lpstr>Methodology</vt:lpstr>
      <vt:lpstr>Model Specifications</vt:lpstr>
      <vt:lpstr>Project Setup (Solar panel)</vt:lpstr>
      <vt:lpstr>Project Setup (Instruments)</vt:lpstr>
      <vt:lpstr>Project Setup (Support Structure)</vt:lpstr>
      <vt:lpstr>Project Setup (Layout)</vt:lpstr>
      <vt:lpstr>Mathematical Data Analysis</vt:lpstr>
      <vt:lpstr>Mathematical Data Analysis</vt:lpstr>
      <vt:lpstr>Mathematical Data Analysis</vt:lpstr>
      <vt:lpstr>Mathematical Data Analysis</vt:lpstr>
      <vt:lpstr>Mathematical Data Analysis</vt:lpstr>
      <vt:lpstr>Mathematical Data Analysis</vt:lpstr>
      <vt:lpstr>Mathematical Data Analysis</vt:lpstr>
      <vt:lpstr>Mathematical Data Analysis</vt:lpstr>
      <vt:lpstr>Simulation Results and Graphs </vt:lpstr>
      <vt:lpstr>Simulation Results and Graphs </vt:lpstr>
      <vt:lpstr>Simulation Results and Graphs </vt:lpstr>
      <vt:lpstr>Simulation Results and Graphs </vt:lpstr>
      <vt:lpstr>Simulation Results and Graphs</vt:lpstr>
      <vt:lpstr>Simulation Results and Graphs</vt:lpstr>
      <vt:lpstr>Simulation Results and Graphs</vt:lpstr>
      <vt:lpstr>Simulation Results and Graphs </vt:lpstr>
      <vt:lpstr>Simulation Results and Graphs </vt:lpstr>
      <vt:lpstr>Simulation Results and Graphs </vt:lpstr>
      <vt:lpstr>Conclusion and Optimal conditions taken from simulation</vt:lpstr>
      <vt:lpstr>Conclusion and Optimal conditions taken from simulation</vt:lpstr>
      <vt:lpstr>References</vt:lpstr>
      <vt:lpstr>References</vt:lpstr>
      <vt:lpstr>References</vt:lpstr>
      <vt:lpstr>References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and Testing of Bifacial solar PV systems T24</dc:title>
  <dc:creator>Rahul Aravind</dc:creator>
  <cp:lastModifiedBy>Rahul Aravind</cp:lastModifiedBy>
  <cp:revision>38</cp:revision>
  <dcterms:created xsi:type="dcterms:W3CDTF">2021-05-04T05:21:25Z</dcterms:created>
  <dcterms:modified xsi:type="dcterms:W3CDTF">2021-05-26T11:25:19Z</dcterms:modified>
</cp:coreProperties>
</file>